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7"/>
  </p:notesMasterIdLst>
  <p:sldIdLst>
    <p:sldId id="258" r:id="rId5"/>
    <p:sldId id="259" r:id="rId6"/>
    <p:sldId id="301" r:id="rId7"/>
    <p:sldId id="302" r:id="rId8"/>
    <p:sldId id="307" r:id="rId9"/>
    <p:sldId id="308" r:id="rId10"/>
    <p:sldId id="309" r:id="rId11"/>
    <p:sldId id="310" r:id="rId12"/>
    <p:sldId id="304" r:id="rId13"/>
    <p:sldId id="312" r:id="rId14"/>
    <p:sldId id="313" r:id="rId15"/>
    <p:sldId id="314" r:id="rId16"/>
    <p:sldId id="305" r:id="rId17"/>
    <p:sldId id="315" r:id="rId18"/>
    <p:sldId id="316" r:id="rId19"/>
    <p:sldId id="317" r:id="rId20"/>
    <p:sldId id="318" r:id="rId21"/>
    <p:sldId id="319" r:id="rId22"/>
    <p:sldId id="306" r:id="rId23"/>
    <p:sldId id="300" r:id="rId24"/>
    <p:sldId id="262" r:id="rId25"/>
    <p:sldId id="311" r:id="rId2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105" autoAdjust="0"/>
    <p:restoredTop sz="79425" autoAdjust="0"/>
  </p:normalViewPr>
  <p:slideViewPr>
    <p:cSldViewPr snapToObjects="1">
      <p:cViewPr varScale="1">
        <p:scale>
          <a:sx n="71" d="100"/>
          <a:sy n="71" d="100"/>
        </p:scale>
        <p:origin x="2040" y="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CH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77D8B8-887A-47CA-89AC-25C006592009}" type="datetimeFigureOut">
              <a:rPr lang="fr-CH" smtClean="0"/>
              <a:t>14.05.2018</a:t>
            </a:fld>
            <a:endParaRPr lang="fr-CH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CH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CH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838CCD-4BAD-4F7C-BC14-528530693D26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1982516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838CCD-4BAD-4F7C-BC14-528530693D26}" type="slidenum">
              <a:rPr lang="fr-CH" smtClean="0"/>
              <a:t>2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1672827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838CCD-4BAD-4F7C-BC14-528530693D26}" type="slidenum">
              <a:rPr lang="fr-CH" smtClean="0"/>
              <a:t>22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120440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838CCD-4BAD-4F7C-BC14-528530693D26}" type="slidenum">
              <a:rPr lang="fr-CH" smtClean="0"/>
              <a:t>3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41835713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838CCD-4BAD-4F7C-BC14-528530693D26}" type="slidenum">
              <a:rPr lang="fr-CH" smtClean="0"/>
              <a:t>4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8050198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838CCD-4BAD-4F7C-BC14-528530693D26}" type="slidenum">
              <a:rPr lang="fr-CH" smtClean="0"/>
              <a:t>5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0048863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838CCD-4BAD-4F7C-BC14-528530693D26}" type="slidenum">
              <a:rPr lang="fr-CH" smtClean="0"/>
              <a:t>6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2242557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838CCD-4BAD-4F7C-BC14-528530693D26}" type="slidenum">
              <a:rPr lang="fr-CH" smtClean="0"/>
              <a:t>7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0963645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838CCD-4BAD-4F7C-BC14-528530693D26}" type="slidenum">
              <a:rPr lang="fr-CH" smtClean="0"/>
              <a:t>8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7906922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838CCD-4BAD-4F7C-BC14-528530693D26}" type="slidenum">
              <a:rPr lang="fr-CH" smtClean="0"/>
              <a:t>17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696082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838CCD-4BAD-4F7C-BC14-528530693D26}" type="slidenum">
              <a:rPr lang="fr-CH" smtClean="0"/>
              <a:t>20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0821814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ccuei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texte 5"/>
          <p:cNvSpPr>
            <a:spLocks noGrp="1"/>
          </p:cNvSpPr>
          <p:nvPr>
            <p:ph type="body" sz="quarter" idx="13" hasCustomPrompt="1"/>
          </p:nvPr>
        </p:nvSpPr>
        <p:spPr>
          <a:xfrm>
            <a:off x="702000" y="6093123"/>
            <a:ext cx="6624736" cy="43142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baseline="0">
                <a:latin typeface="+mn-lt"/>
              </a:defRPr>
            </a:lvl1pPr>
          </a:lstStyle>
          <a:p>
            <a:pPr lvl="0"/>
            <a:r>
              <a:rPr lang="fr-CH" dirty="0"/>
              <a:t>Prénom Nom, 00 mois 0000</a:t>
            </a:r>
            <a:endParaRPr lang="fr-FR" dirty="0"/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1200" y="5866528"/>
            <a:ext cx="1150513" cy="514800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306"/>
          <a:stretch/>
        </p:blipFill>
        <p:spPr>
          <a:xfrm>
            <a:off x="1" y="496800"/>
            <a:ext cx="611559" cy="1042418"/>
          </a:xfrm>
          <a:prstGeom prst="rect">
            <a:avLst/>
          </a:prstGeom>
        </p:spPr>
      </p:pic>
      <p:sp>
        <p:nvSpPr>
          <p:cNvPr id="7" name="Espace réservé du texte 3"/>
          <p:cNvSpPr>
            <a:spLocks noGrp="1"/>
          </p:cNvSpPr>
          <p:nvPr>
            <p:ph type="body" sz="quarter" idx="12" hasCustomPrompt="1"/>
          </p:nvPr>
        </p:nvSpPr>
        <p:spPr>
          <a:xfrm>
            <a:off x="702000" y="4077072"/>
            <a:ext cx="6624736" cy="2016051"/>
          </a:xfrm>
          <a:prstGeom prst="rect">
            <a:avLst/>
          </a:prstGeom>
        </p:spPr>
        <p:txBody>
          <a:bodyPr lIns="0" tIns="0" rIns="0" bIns="0" anchor="b">
            <a:normAutofit/>
          </a:bodyPr>
          <a:lstStyle>
            <a:lvl1pPr marL="0" indent="0">
              <a:spcBef>
                <a:spcPts val="100"/>
              </a:spcBef>
              <a:buNone/>
              <a:defRPr sz="4000" baseline="0">
                <a:solidFill>
                  <a:srgbClr val="FF0000"/>
                </a:solidFill>
              </a:defRPr>
            </a:lvl1pPr>
          </a:lstStyle>
          <a:p>
            <a:pPr lvl="0"/>
            <a:r>
              <a:rPr lang="fr-CH" dirty="0"/>
              <a:t>Titre de présentation</a:t>
            </a:r>
          </a:p>
          <a:p>
            <a:pPr lvl="0"/>
            <a:r>
              <a:rPr lang="fr-CH" dirty="0"/>
              <a:t>éventuellement sur 2 lignes</a:t>
            </a:r>
            <a:endParaRPr lang="fr-FR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ccueil avec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texte 3"/>
          <p:cNvSpPr>
            <a:spLocks noGrp="1"/>
          </p:cNvSpPr>
          <p:nvPr>
            <p:ph type="body" sz="quarter" idx="12" hasCustomPrompt="1"/>
          </p:nvPr>
        </p:nvSpPr>
        <p:spPr>
          <a:xfrm>
            <a:off x="702000" y="3212976"/>
            <a:ext cx="6624736" cy="2016051"/>
          </a:xfrm>
          <a:prstGeom prst="rect">
            <a:avLst/>
          </a:prstGeom>
        </p:spPr>
        <p:txBody>
          <a:bodyPr lIns="0" tIns="0" rIns="0" bIns="0" anchor="b">
            <a:normAutofit/>
          </a:bodyPr>
          <a:lstStyle>
            <a:lvl1pPr marL="0" indent="0">
              <a:spcBef>
                <a:spcPts val="100"/>
              </a:spcBef>
              <a:buNone/>
              <a:defRPr sz="4000" baseline="0">
                <a:solidFill>
                  <a:srgbClr val="FF0000"/>
                </a:solidFill>
              </a:defRPr>
            </a:lvl1pPr>
          </a:lstStyle>
          <a:p>
            <a:pPr lvl="0"/>
            <a:r>
              <a:rPr lang="fr-CH" dirty="0"/>
              <a:t>Titre de présentation</a:t>
            </a:r>
          </a:p>
          <a:p>
            <a:pPr lvl="0"/>
            <a:r>
              <a:rPr lang="fr-CH" dirty="0"/>
              <a:t>éventuellement sur 2 lignes</a:t>
            </a:r>
            <a:endParaRPr lang="fr-FR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3" hasCustomPrompt="1"/>
          </p:nvPr>
        </p:nvSpPr>
        <p:spPr>
          <a:xfrm>
            <a:off x="702000" y="5229027"/>
            <a:ext cx="6624736" cy="43142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baseline="0">
                <a:latin typeface="+mn-lt"/>
              </a:defRPr>
            </a:lvl1pPr>
          </a:lstStyle>
          <a:p>
            <a:pPr lvl="0"/>
            <a:r>
              <a:rPr lang="fr-CH" dirty="0"/>
              <a:t>Prénom Nom, 00 mois 0000</a:t>
            </a:r>
            <a:endParaRPr lang="fr-FR"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1200" y="5868000"/>
            <a:ext cx="1150513" cy="514800"/>
          </a:xfrm>
          <a:prstGeom prst="rect">
            <a:avLst/>
          </a:prstGeom>
        </p:spPr>
      </p:pic>
      <p:cxnSp>
        <p:nvCxnSpPr>
          <p:cNvPr id="8" name="Connecteur droit 7"/>
          <p:cNvCxnSpPr/>
          <p:nvPr/>
        </p:nvCxnSpPr>
        <p:spPr>
          <a:xfrm>
            <a:off x="702000" y="5733256"/>
            <a:ext cx="7919999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Espace réservé pour une image  4"/>
          <p:cNvSpPr>
            <a:spLocks noGrp="1"/>
          </p:cNvSpPr>
          <p:nvPr>
            <p:ph type="pic" sz="quarter" idx="14" hasCustomPrompt="1"/>
          </p:nvPr>
        </p:nvSpPr>
        <p:spPr>
          <a:xfrm>
            <a:off x="702000" y="5826125"/>
            <a:ext cx="1152000" cy="5148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fr-CH" dirty="0"/>
              <a:t>logo</a:t>
            </a:r>
            <a:endParaRPr lang="fr-FR" dirty="0"/>
          </a:p>
        </p:txBody>
      </p:sp>
      <p:sp>
        <p:nvSpPr>
          <p:cNvPr id="11" name="Espace réservé pour une image  4"/>
          <p:cNvSpPr>
            <a:spLocks noGrp="1"/>
          </p:cNvSpPr>
          <p:nvPr>
            <p:ph type="pic" sz="quarter" idx="15" hasCustomPrompt="1"/>
          </p:nvPr>
        </p:nvSpPr>
        <p:spPr>
          <a:xfrm>
            <a:off x="1979712" y="5824800"/>
            <a:ext cx="1152000" cy="5148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fr-CH" dirty="0"/>
              <a:t>logo</a:t>
            </a:r>
            <a:endParaRPr lang="fr-FR" dirty="0"/>
          </a:p>
        </p:txBody>
      </p:sp>
      <p:sp>
        <p:nvSpPr>
          <p:cNvPr id="13" name="Espace réservé pour une image  4"/>
          <p:cNvSpPr>
            <a:spLocks noGrp="1"/>
          </p:cNvSpPr>
          <p:nvPr>
            <p:ph type="pic" sz="quarter" idx="16" hasCustomPrompt="1"/>
          </p:nvPr>
        </p:nvSpPr>
        <p:spPr>
          <a:xfrm>
            <a:off x="3254138" y="5824800"/>
            <a:ext cx="1152000" cy="5148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fr-CH" dirty="0"/>
              <a:t>logo</a:t>
            </a:r>
            <a:endParaRPr lang="fr-FR" dirty="0"/>
          </a:p>
        </p:txBody>
      </p:sp>
      <p:sp>
        <p:nvSpPr>
          <p:cNvPr id="14" name="Espace réservé pour une image  4"/>
          <p:cNvSpPr>
            <a:spLocks noGrp="1"/>
          </p:cNvSpPr>
          <p:nvPr>
            <p:ph type="pic" sz="quarter" idx="17" hasCustomPrompt="1"/>
          </p:nvPr>
        </p:nvSpPr>
        <p:spPr>
          <a:xfrm>
            <a:off x="4523447" y="5825397"/>
            <a:ext cx="1152000" cy="5148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fr-CH" dirty="0"/>
              <a:t>logo</a:t>
            </a:r>
            <a:endParaRPr lang="fr-FR" dirty="0"/>
          </a:p>
        </p:txBody>
      </p:sp>
      <p:pic>
        <p:nvPicPr>
          <p:cNvPr id="15" name="Image 1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307"/>
          <a:stretch/>
        </p:blipFill>
        <p:spPr>
          <a:xfrm>
            <a:off x="1" y="496800"/>
            <a:ext cx="611560" cy="1042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8823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701999" y="496800"/>
            <a:ext cx="7920000" cy="540000"/>
          </a:xfrm>
          <a:prstGeom prst="rect">
            <a:avLst/>
          </a:prstGeom>
        </p:spPr>
        <p:txBody>
          <a:bodyPr vert="horz" lIns="0" tIns="0" rIns="0" bIns="0" anchor="ctr"/>
          <a:lstStyle>
            <a:lvl1pPr>
              <a:buNone/>
              <a:defRPr sz="3000" b="1">
                <a:solidFill>
                  <a:srgbClr val="FF0000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fr-CH" dirty="0"/>
              <a:t>Titre 1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702000" y="1036800"/>
            <a:ext cx="7920000" cy="500400"/>
          </a:xfrm>
          <a:prstGeom prst="rect">
            <a:avLst/>
          </a:prstGeom>
        </p:spPr>
        <p:txBody>
          <a:bodyPr vert="horz" lIns="0" tIns="0" rIns="0" bIns="0" anchor="ctr"/>
          <a:lstStyle>
            <a:lvl1pPr>
              <a:buNone/>
              <a:defRPr sz="2200" b="0">
                <a:solidFill>
                  <a:schemeClr val="bg1">
                    <a:lumMod val="65000"/>
                  </a:schemeClr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fr-CH" dirty="0"/>
              <a:t>Sous-titre</a:t>
            </a:r>
            <a:endParaRPr lang="en-US" dirty="0"/>
          </a:p>
        </p:txBody>
      </p:sp>
      <p:sp>
        <p:nvSpPr>
          <p:cNvPr id="20" name="Espace réservé du texte 19"/>
          <p:cNvSpPr>
            <a:spLocks noGrp="1"/>
          </p:cNvSpPr>
          <p:nvPr>
            <p:ph type="body" sz="quarter" idx="17" hasCustomPrompt="1"/>
          </p:nvPr>
        </p:nvSpPr>
        <p:spPr>
          <a:xfrm>
            <a:off x="702000" y="1844674"/>
            <a:ext cx="7920000" cy="381657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/>
            </a:lvl1pPr>
          </a:lstStyle>
          <a:p>
            <a:pPr lvl="0"/>
            <a:r>
              <a:rPr lang="fr-FR" dirty="0"/>
              <a:t>texte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1B28DAD0-2E7F-0B49-858C-0AF98DF16341}" type="slidenum">
              <a:rPr lang="en-US" smtClean="0"/>
              <a:pPr/>
              <a:t>‹N°›</a:t>
            </a:fld>
            <a:endParaRPr lang="en-US"/>
          </a:p>
        </p:txBody>
      </p:sp>
      <p:cxnSp>
        <p:nvCxnSpPr>
          <p:cNvPr id="9" name="Connecteur droit 8"/>
          <p:cNvCxnSpPr/>
          <p:nvPr/>
        </p:nvCxnSpPr>
        <p:spPr>
          <a:xfrm>
            <a:off x="702000" y="496800"/>
            <a:ext cx="7919999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Connecteur droit 11"/>
          <p:cNvCxnSpPr/>
          <p:nvPr/>
        </p:nvCxnSpPr>
        <p:spPr>
          <a:xfrm>
            <a:off x="702000" y="1537200"/>
            <a:ext cx="7919999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Connecteur droit 12"/>
          <p:cNvCxnSpPr/>
          <p:nvPr/>
        </p:nvCxnSpPr>
        <p:spPr>
          <a:xfrm>
            <a:off x="702000" y="6356349"/>
            <a:ext cx="7919999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6729" y="6408712"/>
            <a:ext cx="260648" cy="260648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800"/>
            <a:ext cx="497126" cy="10404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su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pour une image  6"/>
          <p:cNvSpPr>
            <a:spLocks noGrp="1"/>
          </p:cNvSpPr>
          <p:nvPr>
            <p:ph type="pic" sz="quarter" idx="15"/>
          </p:nvPr>
        </p:nvSpPr>
        <p:spPr>
          <a:xfrm>
            <a:off x="701674" y="1844676"/>
            <a:ext cx="2516301" cy="1712465"/>
          </a:xfrm>
          <a:prstGeom prst="rect">
            <a:avLst/>
          </a:prstGeom>
        </p:spPr>
        <p:txBody>
          <a:bodyPr/>
          <a:lstStyle/>
          <a:p>
            <a:r>
              <a:rPr lang="fr-CH"/>
              <a:t>Click icon to add picture</a:t>
            </a:r>
            <a:endParaRPr lang="fr-FR"/>
          </a:p>
        </p:txBody>
      </p:sp>
      <p:sp>
        <p:nvSpPr>
          <p:cNvPr id="8" name="Espace réservé pour une image  6"/>
          <p:cNvSpPr>
            <a:spLocks noGrp="1"/>
          </p:cNvSpPr>
          <p:nvPr>
            <p:ph type="pic" sz="quarter" idx="16"/>
          </p:nvPr>
        </p:nvSpPr>
        <p:spPr>
          <a:xfrm>
            <a:off x="3403848" y="1844676"/>
            <a:ext cx="2516301" cy="1712465"/>
          </a:xfrm>
          <a:prstGeom prst="rect">
            <a:avLst/>
          </a:prstGeom>
        </p:spPr>
        <p:txBody>
          <a:bodyPr/>
          <a:lstStyle/>
          <a:p>
            <a:r>
              <a:rPr lang="fr-CH"/>
              <a:t>Click icon to add picture</a:t>
            </a:r>
            <a:endParaRPr lang="fr-FR" dirty="0"/>
          </a:p>
        </p:txBody>
      </p:sp>
      <p:sp>
        <p:nvSpPr>
          <p:cNvPr id="9" name="Espace réservé pour une image  6"/>
          <p:cNvSpPr>
            <a:spLocks noGrp="1"/>
          </p:cNvSpPr>
          <p:nvPr>
            <p:ph type="pic" sz="quarter" idx="17"/>
          </p:nvPr>
        </p:nvSpPr>
        <p:spPr>
          <a:xfrm>
            <a:off x="6111170" y="1844676"/>
            <a:ext cx="2516301" cy="1712465"/>
          </a:xfrm>
          <a:prstGeom prst="rect">
            <a:avLst/>
          </a:prstGeom>
        </p:spPr>
        <p:txBody>
          <a:bodyPr/>
          <a:lstStyle/>
          <a:p>
            <a:r>
              <a:rPr lang="fr-CH"/>
              <a:t>Click icon to add picture</a:t>
            </a:r>
            <a:endParaRPr lang="fr-FR" dirty="0"/>
          </a:p>
        </p:txBody>
      </p:sp>
      <p:sp>
        <p:nvSpPr>
          <p:cNvPr id="11" name="Espace réservé du texte 10"/>
          <p:cNvSpPr>
            <a:spLocks noGrp="1"/>
          </p:cNvSpPr>
          <p:nvPr>
            <p:ph type="body" sz="quarter" idx="18" hasCustomPrompt="1"/>
          </p:nvPr>
        </p:nvSpPr>
        <p:spPr>
          <a:xfrm>
            <a:off x="701675" y="3644900"/>
            <a:ext cx="2516188" cy="2159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000"/>
            </a:lvl1pPr>
          </a:lstStyle>
          <a:p>
            <a:pPr lvl="0"/>
            <a:r>
              <a:rPr lang="fr-CH" dirty="0"/>
              <a:t>Légende</a:t>
            </a:r>
            <a:endParaRPr lang="fr-FR" dirty="0"/>
          </a:p>
        </p:txBody>
      </p:sp>
      <p:sp>
        <p:nvSpPr>
          <p:cNvPr id="12" name="Espace réservé du texte 10"/>
          <p:cNvSpPr>
            <a:spLocks noGrp="1"/>
          </p:cNvSpPr>
          <p:nvPr>
            <p:ph type="body" sz="quarter" idx="19" hasCustomPrompt="1"/>
          </p:nvPr>
        </p:nvSpPr>
        <p:spPr>
          <a:xfrm>
            <a:off x="3403848" y="3644900"/>
            <a:ext cx="2516188" cy="2159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000"/>
            </a:lvl1pPr>
          </a:lstStyle>
          <a:p>
            <a:pPr lvl="0"/>
            <a:r>
              <a:rPr lang="fr-CH" dirty="0"/>
              <a:t>Légende</a:t>
            </a:r>
            <a:endParaRPr lang="fr-FR" dirty="0"/>
          </a:p>
        </p:txBody>
      </p:sp>
      <p:sp>
        <p:nvSpPr>
          <p:cNvPr id="13" name="Espace réservé du texte 10"/>
          <p:cNvSpPr>
            <a:spLocks noGrp="1"/>
          </p:cNvSpPr>
          <p:nvPr>
            <p:ph type="body" sz="quarter" idx="20" hasCustomPrompt="1"/>
          </p:nvPr>
        </p:nvSpPr>
        <p:spPr>
          <a:xfrm>
            <a:off x="6105811" y="3644900"/>
            <a:ext cx="2516188" cy="2159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000"/>
            </a:lvl1pPr>
          </a:lstStyle>
          <a:p>
            <a:pPr lvl="0"/>
            <a:r>
              <a:rPr lang="fr-CH" dirty="0"/>
              <a:t>Légende</a:t>
            </a:r>
            <a:endParaRPr lang="fr-FR" dirty="0"/>
          </a:p>
        </p:txBody>
      </p:sp>
      <p:sp>
        <p:nvSpPr>
          <p:cNvPr id="15" name="Espace réservé du texte 14"/>
          <p:cNvSpPr>
            <a:spLocks noGrp="1"/>
          </p:cNvSpPr>
          <p:nvPr>
            <p:ph type="body" sz="quarter" idx="21" hasCustomPrompt="1"/>
          </p:nvPr>
        </p:nvSpPr>
        <p:spPr>
          <a:xfrm>
            <a:off x="701675" y="4149080"/>
            <a:ext cx="7920000" cy="1872580"/>
          </a:xfrm>
          <a:prstGeom prst="rect">
            <a:avLst/>
          </a:prstGeom>
        </p:spPr>
        <p:txBody>
          <a:bodyPr lIns="0" tIns="0" rIns="0" bIns="0"/>
          <a:lstStyle>
            <a:lvl1pPr marL="180000" indent="-342900" defTabSz="457200">
              <a:buClr>
                <a:srgbClr val="FF0000"/>
              </a:buClr>
              <a:buSzPct val="100000"/>
              <a:buFont typeface="Arial" pitchFamily="34" charset="0"/>
              <a:buChar char="•"/>
              <a:defRPr/>
            </a:lvl1pPr>
            <a:lvl2pPr marL="457200" indent="0">
              <a:buClr>
                <a:srgbClr val="FF0000"/>
              </a:buClr>
              <a:buFont typeface="Arial" pitchFamily="34" charset="0"/>
              <a:buNone/>
              <a:defRPr/>
            </a:lvl2pPr>
            <a:lvl3pPr marL="914400" indent="0">
              <a:buClr>
                <a:srgbClr val="FF0000"/>
              </a:buClr>
              <a:buFont typeface="Arial" pitchFamily="34" charset="0"/>
              <a:buNone/>
              <a:defRPr/>
            </a:lvl3pPr>
            <a:lvl4pPr marL="1600200" indent="-228600">
              <a:buClr>
                <a:srgbClr val="FF0000"/>
              </a:buClr>
              <a:buFont typeface="Arial" pitchFamily="34" charset="0"/>
              <a:buChar char="•"/>
              <a:defRPr/>
            </a:lvl4pPr>
            <a:lvl5pPr marL="1828800" indent="0">
              <a:buClr>
                <a:srgbClr val="FF0000"/>
              </a:buClr>
              <a:buFont typeface="Arial" pitchFamily="34" charset="0"/>
              <a:buNone/>
              <a:defRPr/>
            </a:lvl5pPr>
          </a:lstStyle>
          <a:p>
            <a:pPr lvl="0"/>
            <a:r>
              <a:rPr lang="fr-FR" dirty="0"/>
              <a:t>Liste à puce 1</a:t>
            </a:r>
          </a:p>
          <a:p>
            <a:pPr lvl="0"/>
            <a:r>
              <a:rPr lang="fr-FR" dirty="0"/>
              <a:t>Liste à puce 2</a:t>
            </a:r>
          </a:p>
          <a:p>
            <a:pPr lvl="0"/>
            <a:r>
              <a:rPr lang="fr-FR" dirty="0"/>
              <a:t>Liste à puce 3</a:t>
            </a:r>
          </a:p>
          <a:p>
            <a:pPr lvl="0"/>
            <a:r>
              <a:rPr lang="fr-CH" dirty="0" err="1"/>
              <a:t>Dsdsd</a:t>
            </a:r>
            <a:endParaRPr lang="fr-FR" dirty="0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1B28DAD0-2E7F-0B49-858C-0AF98DF16341}" type="slidenum">
              <a:rPr lang="en-US" smtClean="0"/>
              <a:pPr/>
              <a:t>‹N°›</a:t>
            </a:fld>
            <a:endParaRPr lang="en-US"/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701999" y="496800"/>
            <a:ext cx="7920000" cy="540000"/>
          </a:xfrm>
          <a:prstGeom prst="rect">
            <a:avLst/>
          </a:prstGeom>
        </p:spPr>
        <p:txBody>
          <a:bodyPr vert="horz" lIns="0" tIns="0" rIns="0" bIns="0" anchor="ctr"/>
          <a:lstStyle>
            <a:lvl1pPr>
              <a:buNone/>
              <a:defRPr sz="3000" b="1">
                <a:solidFill>
                  <a:srgbClr val="FF0000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fr-CH" dirty="0"/>
              <a:t>Titre 1</a:t>
            </a:r>
            <a:endParaRPr lang="en-US" dirty="0"/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702000" y="1036800"/>
            <a:ext cx="7920000" cy="500400"/>
          </a:xfrm>
          <a:prstGeom prst="rect">
            <a:avLst/>
          </a:prstGeom>
        </p:spPr>
        <p:txBody>
          <a:bodyPr vert="horz" lIns="0" tIns="0" rIns="0" bIns="0" anchor="ctr"/>
          <a:lstStyle>
            <a:lvl1pPr>
              <a:buNone/>
              <a:defRPr sz="2200" b="0">
                <a:solidFill>
                  <a:schemeClr val="bg1">
                    <a:lumMod val="65000"/>
                  </a:schemeClr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fr-CH" dirty="0"/>
              <a:t>Sous-titre</a:t>
            </a:r>
            <a:endParaRPr lang="en-US" dirty="0"/>
          </a:p>
        </p:txBody>
      </p:sp>
      <p:cxnSp>
        <p:nvCxnSpPr>
          <p:cNvPr id="18" name="Connecteur droit 17"/>
          <p:cNvCxnSpPr/>
          <p:nvPr/>
        </p:nvCxnSpPr>
        <p:spPr>
          <a:xfrm>
            <a:off x="702000" y="496800"/>
            <a:ext cx="7919999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Connecteur droit 18"/>
          <p:cNvCxnSpPr/>
          <p:nvPr/>
        </p:nvCxnSpPr>
        <p:spPr>
          <a:xfrm>
            <a:off x="702000" y="1537200"/>
            <a:ext cx="7919999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Connecteur droit 19"/>
          <p:cNvCxnSpPr/>
          <p:nvPr/>
        </p:nvCxnSpPr>
        <p:spPr>
          <a:xfrm>
            <a:off x="702000" y="6356349"/>
            <a:ext cx="7919999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1" name="Image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6729" y="6408712"/>
            <a:ext cx="260648" cy="260648"/>
          </a:xfrm>
          <a:prstGeom prst="rect">
            <a:avLst/>
          </a:prstGeom>
        </p:spPr>
      </p:pic>
      <p:pic>
        <p:nvPicPr>
          <p:cNvPr id="22" name="Imag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800"/>
            <a:ext cx="497126" cy="104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8044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pour une image 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6309320"/>
          </a:xfrm>
          <a:prstGeom prst="rect">
            <a:avLst/>
          </a:prstGeom>
        </p:spPr>
        <p:txBody>
          <a:bodyPr/>
          <a:lstStyle/>
          <a:p>
            <a:r>
              <a:rPr lang="fr-CH"/>
              <a:t>Click icon to add picture</a:t>
            </a:r>
            <a:endParaRPr lang="fr-FR"/>
          </a:p>
        </p:txBody>
      </p:sp>
      <p:sp>
        <p:nvSpPr>
          <p:cNvPr id="11" name="Espace réservé du texte 10"/>
          <p:cNvSpPr>
            <a:spLocks noGrp="1"/>
          </p:cNvSpPr>
          <p:nvPr>
            <p:ph type="body" sz="quarter" idx="11" hasCustomPrompt="1"/>
          </p:nvPr>
        </p:nvSpPr>
        <p:spPr>
          <a:xfrm>
            <a:off x="702000" y="6381750"/>
            <a:ext cx="7920000" cy="3603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</a:lstStyle>
          <a:p>
            <a:pPr lvl="0"/>
            <a:r>
              <a:rPr lang="fr-CH" dirty="0"/>
              <a:t>légende</a:t>
            </a:r>
            <a:endParaRPr lang="fr-FR" dirty="0"/>
          </a:p>
        </p:txBody>
      </p:sp>
      <p:pic>
        <p:nvPicPr>
          <p:cNvPr id="15" name="Imag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800"/>
            <a:ext cx="497126" cy="104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6833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4"/>
          </p:nvPr>
        </p:nvSpPr>
        <p:spPr>
          <a:xfrm>
            <a:off x="6182816" y="6356349"/>
            <a:ext cx="2133600" cy="324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1B28DAD0-2E7F-0B49-858C-0AF98DF16341}" type="slidenum">
              <a:rPr lang="en-US" smtClean="0"/>
              <a:pPr/>
              <a:t>‹N°›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mp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mp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://localhost/ProjetDev/" TargetMode="Externa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mp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m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m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702000" y="3212976"/>
            <a:ext cx="6894336" cy="2016051"/>
          </a:xfrm>
        </p:spPr>
        <p:txBody>
          <a:bodyPr/>
          <a:lstStyle/>
          <a:p>
            <a:r>
              <a:rPr lang="fr-CH" dirty="0"/>
              <a:t>Projet de semestre / Géodésie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702000" y="5229027"/>
            <a:ext cx="6750320" cy="431428"/>
          </a:xfrm>
        </p:spPr>
        <p:txBody>
          <a:bodyPr/>
          <a:lstStyle/>
          <a:p>
            <a:r>
              <a:rPr lang="en-US" dirty="0"/>
              <a:t>Della Casa, Bobillier, 14</a:t>
            </a:r>
            <a:r>
              <a:rPr lang="fr-CH" dirty="0"/>
              <a:t> mai </a:t>
            </a:r>
            <a:r>
              <a:rPr lang="en-US" dirty="0"/>
              <a:t>2018</a:t>
            </a:r>
          </a:p>
        </p:txBody>
      </p:sp>
      <p:pic>
        <p:nvPicPr>
          <p:cNvPr id="5" name="Image 4" descr="C:\wamp64\www\ProjetDev\docs\geoFS.png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8" r="2119"/>
          <a:stretch/>
        </p:blipFill>
        <p:spPr bwMode="auto">
          <a:xfrm>
            <a:off x="2278117" y="1460787"/>
            <a:ext cx="4317278" cy="295036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Image 5" descr="C:\wamp64\www\ProjetDev\images\ensg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981941"/>
            <a:ext cx="1562100" cy="81534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age 6" descr="C:\wamp64\www\ProjetDev\images\heig2.png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83" r="1"/>
          <a:stretch/>
        </p:blipFill>
        <p:spPr bwMode="auto">
          <a:xfrm>
            <a:off x="6102084" y="833181"/>
            <a:ext cx="2363464" cy="96540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CH" sz="3200" dirty="0"/>
              <a:t>Gestions d’erreur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CH" dirty="0"/>
              <a:t>Emprise géoïde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1B28DAD0-2E7F-0B49-858C-0AF98DF16341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6" name="Image 5" descr="Capture d’écra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309" y="2077200"/>
            <a:ext cx="8821381" cy="3600953"/>
          </a:xfrm>
          <a:prstGeom prst="rect">
            <a:avLst/>
          </a:prstGeom>
        </p:spPr>
      </p:pic>
      <p:sp>
        <p:nvSpPr>
          <p:cNvPr id="7" name="Flèche droite 6"/>
          <p:cNvSpPr/>
          <p:nvPr/>
        </p:nvSpPr>
        <p:spPr>
          <a:xfrm rot="10800000">
            <a:off x="4067944" y="3429000"/>
            <a:ext cx="792088" cy="216024"/>
          </a:xfrm>
          <a:prstGeom prst="rightArrow">
            <a:avLst>
              <a:gd name="adj1" fmla="val 50000"/>
              <a:gd name="adj2" fmla="val 100706"/>
            </a:avLst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0" name="Flèche droite 9"/>
          <p:cNvSpPr/>
          <p:nvPr/>
        </p:nvSpPr>
        <p:spPr>
          <a:xfrm rot="10800000">
            <a:off x="6182816" y="4077072"/>
            <a:ext cx="792088" cy="216024"/>
          </a:xfrm>
          <a:prstGeom prst="rightArrow">
            <a:avLst>
              <a:gd name="adj1" fmla="val 50000"/>
              <a:gd name="adj2" fmla="val 100706"/>
            </a:avLst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2398949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CH" sz="3200" dirty="0"/>
              <a:t>Gestions d’erreur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0" indent="0"/>
            <a:r>
              <a:rPr lang="fr-CH" dirty="0"/>
              <a:t>Grille des triangles CHENyx06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1B28DAD0-2E7F-0B49-858C-0AF98DF16341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4" name="Image 3" descr="Capture d’écra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999" y="2420888"/>
            <a:ext cx="7161778" cy="2703598"/>
          </a:xfrm>
          <a:prstGeom prst="rect">
            <a:avLst/>
          </a:prstGeom>
        </p:spPr>
      </p:pic>
      <p:sp>
        <p:nvSpPr>
          <p:cNvPr id="7" name="Flèche droite 6"/>
          <p:cNvSpPr/>
          <p:nvPr/>
        </p:nvSpPr>
        <p:spPr>
          <a:xfrm rot="10800000">
            <a:off x="7846844" y="3783796"/>
            <a:ext cx="792088" cy="216024"/>
          </a:xfrm>
          <a:prstGeom prst="rightArrow">
            <a:avLst>
              <a:gd name="adj1" fmla="val 50000"/>
              <a:gd name="adj2" fmla="val 100706"/>
            </a:avLst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414261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EFCF5"/>
              </a:clrFrom>
              <a:clrTo>
                <a:srgbClr val="FEFCF5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1999" y="2204864"/>
            <a:ext cx="7887915" cy="3224009"/>
          </a:xfrm>
          <a:prstGeom prst="rect">
            <a:avLst/>
          </a:prstGeom>
        </p:spPr>
      </p:pic>
      <p:sp>
        <p:nvSpPr>
          <p:cNvPr id="2" name="Espace réservé du texte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CH" sz="3200" dirty="0"/>
              <a:t>Gestions d’erreur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0" indent="0"/>
            <a:r>
              <a:rPr lang="fr-CH" dirty="0"/>
              <a:t>API </a:t>
            </a:r>
            <a:r>
              <a:rPr lang="fr-CH" dirty="0" err="1"/>
              <a:t>Reframe</a:t>
            </a:r>
            <a:endParaRPr lang="fr-CH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1B28DAD0-2E7F-0B49-858C-0AF98DF16341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8" name="Flèche droite 7"/>
          <p:cNvSpPr/>
          <p:nvPr/>
        </p:nvSpPr>
        <p:spPr>
          <a:xfrm rot="10800000">
            <a:off x="7017977" y="4797151"/>
            <a:ext cx="792088" cy="216024"/>
          </a:xfrm>
          <a:prstGeom prst="rightArrow">
            <a:avLst>
              <a:gd name="adj1" fmla="val 50000"/>
              <a:gd name="adj2" fmla="val 100706"/>
            </a:avLst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40289446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CH" sz="3200" dirty="0"/>
              <a:t>Validations des transformations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dirty="0"/>
              <a:t>Mesure statique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dirty="0"/>
              <a:t>Planimétrie </a:t>
            </a:r>
            <a:r>
              <a:rPr lang="fr-CH" dirty="0">
                <a:sym typeface="Wingdings" panose="05000000000000000000" pitchFamily="2" charset="2"/>
              </a:rPr>
              <a:t> station AGNES</a:t>
            </a:r>
            <a:endParaRPr lang="fr-CH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dirty="0"/>
              <a:t>Altimétrie </a:t>
            </a:r>
            <a:r>
              <a:rPr lang="fr-CH" dirty="0">
                <a:sym typeface="Wingdings" panose="05000000000000000000" pitchFamily="2" charset="2"/>
              </a:rPr>
              <a:t> HTRANS</a:t>
            </a:r>
            <a:endParaRPr lang="fr-CH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dirty="0"/>
              <a:t>Déviation de la verticale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dirty="0"/>
              <a:t>Cote du géoïde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1B28DAD0-2E7F-0B49-858C-0AF98DF16341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4135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CH" sz="3200" dirty="0"/>
              <a:t>Validations des transformations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CH" dirty="0">
                <a:sym typeface="Wingdings" panose="05000000000000000000" pitchFamily="2" charset="2"/>
              </a:rPr>
              <a:t>Mesure statique</a:t>
            </a:r>
            <a:endParaRPr lang="fr-CH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1B28DAD0-2E7F-0B49-858C-0AF98DF16341}" type="slidenum">
              <a:rPr lang="en-US" smtClean="0"/>
              <a:pPr/>
              <a:t>14</a:t>
            </a:fld>
            <a:endParaRPr lang="en-US"/>
          </a:p>
        </p:txBody>
      </p:sp>
      <p:graphicFrame>
        <p:nvGraphicFramePr>
          <p:cNvPr id="7" name="Tableau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2465719"/>
              </p:ext>
            </p:extLst>
          </p:nvPr>
        </p:nvGraphicFramePr>
        <p:xfrm>
          <a:off x="485535" y="3201734"/>
          <a:ext cx="8352928" cy="1288421"/>
        </p:xfrm>
        <a:graphic>
          <a:graphicData uri="http://schemas.openxmlformats.org/drawingml/2006/table">
            <a:tbl>
              <a:tblPr/>
              <a:tblGrid>
                <a:gridCol w="887429">
                  <a:extLst>
                    <a:ext uri="{9D8B030D-6E8A-4147-A177-3AD203B41FA5}">
                      <a16:colId xmlns="" xmlns:a16="http://schemas.microsoft.com/office/drawing/2014/main" val="1154048049"/>
                    </a:ext>
                  </a:extLst>
                </a:gridCol>
                <a:gridCol w="2096552">
                  <a:extLst>
                    <a:ext uri="{9D8B030D-6E8A-4147-A177-3AD203B41FA5}">
                      <a16:colId xmlns="" xmlns:a16="http://schemas.microsoft.com/office/drawing/2014/main" val="4162468472"/>
                    </a:ext>
                  </a:extLst>
                </a:gridCol>
                <a:gridCol w="2706660">
                  <a:extLst>
                    <a:ext uri="{9D8B030D-6E8A-4147-A177-3AD203B41FA5}">
                      <a16:colId xmlns="" xmlns:a16="http://schemas.microsoft.com/office/drawing/2014/main" val="2639206887"/>
                    </a:ext>
                  </a:extLst>
                </a:gridCol>
                <a:gridCol w="887429">
                  <a:extLst>
                    <a:ext uri="{9D8B030D-6E8A-4147-A177-3AD203B41FA5}">
                      <a16:colId xmlns="" xmlns:a16="http://schemas.microsoft.com/office/drawing/2014/main" val="624050902"/>
                    </a:ext>
                  </a:extLst>
                </a:gridCol>
                <a:gridCol w="887429">
                  <a:extLst>
                    <a:ext uri="{9D8B030D-6E8A-4147-A177-3AD203B41FA5}">
                      <a16:colId xmlns="" xmlns:a16="http://schemas.microsoft.com/office/drawing/2014/main" val="975435097"/>
                    </a:ext>
                  </a:extLst>
                </a:gridCol>
                <a:gridCol w="887429">
                  <a:extLst>
                    <a:ext uri="{9D8B030D-6E8A-4147-A177-3AD203B41FA5}">
                      <a16:colId xmlns="" xmlns:a16="http://schemas.microsoft.com/office/drawing/2014/main" val="2944442778"/>
                    </a:ext>
                  </a:extLst>
                </a:gridCol>
              </a:tblGrid>
              <a:tr h="401385">
                <a:tc>
                  <a:txBody>
                    <a:bodyPr/>
                    <a:lstStyle/>
                    <a:p>
                      <a:pPr algn="ctr" fontAlgn="ctr"/>
                      <a:r>
                        <a:rPr lang="fr-CH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Points</a:t>
                      </a:r>
                    </a:p>
                  </a:txBody>
                  <a:tcPr marL="11088" marR="11088" marT="1108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fr-CH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Système</a:t>
                      </a:r>
                    </a:p>
                  </a:txBody>
                  <a:tcPr marL="11088" marR="11088" marT="11088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CH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∆ E / Y / lat</a:t>
                      </a:r>
                    </a:p>
                  </a:txBody>
                  <a:tcPr marL="11088" marR="11088" marT="11088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CH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∆ N / X / long</a:t>
                      </a:r>
                    </a:p>
                  </a:txBody>
                  <a:tcPr marL="11088" marR="11088" marT="11088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CH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∆ Z / H elli.</a:t>
                      </a:r>
                    </a:p>
                  </a:txBody>
                  <a:tcPr marL="11088" marR="11088" marT="11088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66763559"/>
                  </a:ext>
                </a:extLst>
              </a:tr>
              <a:tr h="221759">
                <a:tc>
                  <a:txBody>
                    <a:bodyPr/>
                    <a:lstStyle/>
                    <a:p>
                      <a:pPr algn="ctr" fontAlgn="ctr"/>
                      <a:r>
                        <a:rPr lang="fr-CH" sz="10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[N° / NOM]</a:t>
                      </a:r>
                    </a:p>
                  </a:txBody>
                  <a:tcPr marL="11088" marR="11088" marT="1108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CH" sz="10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Départ</a:t>
                      </a:r>
                    </a:p>
                  </a:txBody>
                  <a:tcPr marL="11088" marR="11088" marT="1108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CH" sz="10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Arrivé</a:t>
                      </a:r>
                    </a:p>
                  </a:txBody>
                  <a:tcPr marL="11088" marR="11088" marT="1108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CH" sz="10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[mm]</a:t>
                      </a:r>
                    </a:p>
                  </a:txBody>
                  <a:tcPr marL="11088" marR="11088" marT="1108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CH" sz="10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[mm]</a:t>
                      </a:r>
                    </a:p>
                  </a:txBody>
                  <a:tcPr marL="11088" marR="11088" marT="1108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CH" sz="10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[mm]</a:t>
                      </a:r>
                    </a:p>
                  </a:txBody>
                  <a:tcPr marL="11088" marR="11088" marT="11088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603741263"/>
                  </a:ext>
                </a:extLst>
              </a:tr>
              <a:tr h="221759">
                <a:tc>
                  <a:txBody>
                    <a:bodyPr/>
                    <a:lstStyle/>
                    <a:p>
                      <a:pPr algn="l" fontAlgn="b"/>
                      <a:r>
                        <a:rPr lang="fr-CH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AUBE</a:t>
                      </a:r>
                    </a:p>
                  </a:txBody>
                  <a:tcPr marL="11088" marR="11088" marT="1108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CH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Cartésienne ETRS89 mesuré</a:t>
                      </a:r>
                    </a:p>
                  </a:txBody>
                  <a:tcPr marL="11088" marR="11088" marT="11088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CH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Géographique CH1903+ NF02 calculé</a:t>
                      </a:r>
                    </a:p>
                  </a:txBody>
                  <a:tcPr marL="11088" marR="11088" marT="11088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CH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11088" marR="11088" marT="11088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CH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11088" marR="11088" marT="11088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CH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31.8</a:t>
                      </a:r>
                    </a:p>
                  </a:txBody>
                  <a:tcPr marL="11088" marR="11088" marT="11088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4277545462"/>
                  </a:ext>
                </a:extLst>
              </a:tr>
              <a:tr h="221759">
                <a:tc>
                  <a:txBody>
                    <a:bodyPr/>
                    <a:lstStyle/>
                    <a:p>
                      <a:pPr algn="l" fontAlgn="b"/>
                      <a:r>
                        <a:rPr lang="fr-CH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AUBE</a:t>
                      </a:r>
                    </a:p>
                  </a:txBody>
                  <a:tcPr marL="11088" marR="11088" marT="1108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CH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Cartésienne ETRS89 mesuré</a:t>
                      </a:r>
                    </a:p>
                  </a:txBody>
                  <a:tcPr marL="11088" marR="11088" marT="110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CH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Géographique CH1903+ RAN95 calculé</a:t>
                      </a:r>
                    </a:p>
                  </a:txBody>
                  <a:tcPr marL="11088" marR="11088" marT="110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CH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11088" marR="11088" marT="1108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CH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11088" marR="11088" marT="1108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CH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31.7</a:t>
                      </a:r>
                    </a:p>
                  </a:txBody>
                  <a:tcPr marL="11088" marR="11088" marT="11088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950686919"/>
                  </a:ext>
                </a:extLst>
              </a:tr>
              <a:tr h="221759">
                <a:tc>
                  <a:txBody>
                    <a:bodyPr/>
                    <a:lstStyle/>
                    <a:p>
                      <a:pPr algn="l" fontAlgn="b"/>
                      <a:r>
                        <a:rPr lang="fr-CH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FOUR</a:t>
                      </a:r>
                    </a:p>
                  </a:txBody>
                  <a:tcPr marL="11088" marR="11088" marT="1108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CH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Cartésienne ETRS89 mesuré</a:t>
                      </a:r>
                    </a:p>
                  </a:txBody>
                  <a:tcPr marL="11088" marR="11088" marT="110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CH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IGN69</a:t>
                      </a:r>
                    </a:p>
                  </a:txBody>
                  <a:tcPr marL="11088" marR="11088" marT="110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CH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11088" marR="11088" marT="1108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CH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11088" marR="11088" marT="1108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CH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-81.0</a:t>
                      </a:r>
                    </a:p>
                  </a:txBody>
                  <a:tcPr marL="11088" marR="11088" marT="11088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37804467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057677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CH" sz="3200" dirty="0"/>
              <a:t>Validations des transformations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CH" dirty="0">
                <a:sym typeface="Wingdings" panose="05000000000000000000" pitchFamily="2" charset="2"/>
              </a:rPr>
              <a:t>Station AGNES</a:t>
            </a:r>
            <a:endParaRPr lang="fr-CH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1B28DAD0-2E7F-0B49-858C-0AF98DF16341}" type="slidenum">
              <a:rPr lang="en-US" smtClean="0"/>
              <a:pPr/>
              <a:t>15</a:t>
            </a:fld>
            <a:endParaRPr lang="en-US"/>
          </a:p>
        </p:txBody>
      </p:sp>
      <p:graphicFrame>
        <p:nvGraphicFramePr>
          <p:cNvPr id="4" name="Tableau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5794613"/>
              </p:ext>
            </p:extLst>
          </p:nvPr>
        </p:nvGraphicFramePr>
        <p:xfrm>
          <a:off x="547602" y="2564904"/>
          <a:ext cx="8228793" cy="2154875"/>
        </p:xfrm>
        <a:graphic>
          <a:graphicData uri="http://schemas.openxmlformats.org/drawingml/2006/table">
            <a:tbl>
              <a:tblPr/>
              <a:tblGrid>
                <a:gridCol w="874241">
                  <a:extLst>
                    <a:ext uri="{9D8B030D-6E8A-4147-A177-3AD203B41FA5}">
                      <a16:colId xmlns="" xmlns:a16="http://schemas.microsoft.com/office/drawing/2014/main" val="4007406299"/>
                    </a:ext>
                  </a:extLst>
                </a:gridCol>
                <a:gridCol w="2065394">
                  <a:extLst>
                    <a:ext uri="{9D8B030D-6E8A-4147-A177-3AD203B41FA5}">
                      <a16:colId xmlns="" xmlns:a16="http://schemas.microsoft.com/office/drawing/2014/main" val="1337425968"/>
                    </a:ext>
                  </a:extLst>
                </a:gridCol>
                <a:gridCol w="2666435">
                  <a:extLst>
                    <a:ext uri="{9D8B030D-6E8A-4147-A177-3AD203B41FA5}">
                      <a16:colId xmlns="" xmlns:a16="http://schemas.microsoft.com/office/drawing/2014/main" val="1264585332"/>
                    </a:ext>
                  </a:extLst>
                </a:gridCol>
                <a:gridCol w="874241">
                  <a:extLst>
                    <a:ext uri="{9D8B030D-6E8A-4147-A177-3AD203B41FA5}">
                      <a16:colId xmlns="" xmlns:a16="http://schemas.microsoft.com/office/drawing/2014/main" val="3399264298"/>
                    </a:ext>
                  </a:extLst>
                </a:gridCol>
                <a:gridCol w="874241">
                  <a:extLst>
                    <a:ext uri="{9D8B030D-6E8A-4147-A177-3AD203B41FA5}">
                      <a16:colId xmlns="" xmlns:a16="http://schemas.microsoft.com/office/drawing/2014/main" val="3476178620"/>
                    </a:ext>
                  </a:extLst>
                </a:gridCol>
                <a:gridCol w="874241">
                  <a:extLst>
                    <a:ext uri="{9D8B030D-6E8A-4147-A177-3AD203B41FA5}">
                      <a16:colId xmlns="" xmlns:a16="http://schemas.microsoft.com/office/drawing/2014/main" val="2784476423"/>
                    </a:ext>
                  </a:extLst>
                </a:gridCol>
              </a:tblGrid>
              <a:tr h="395419">
                <a:tc>
                  <a:txBody>
                    <a:bodyPr/>
                    <a:lstStyle/>
                    <a:p>
                      <a:pPr algn="ctr" fontAlgn="ctr"/>
                      <a:r>
                        <a:rPr lang="fr-CH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Points</a:t>
                      </a:r>
                    </a:p>
                  </a:txBody>
                  <a:tcPr marL="10923" marR="10923" marT="1092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fr-CH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Système</a:t>
                      </a:r>
                    </a:p>
                  </a:txBody>
                  <a:tcPr marL="10923" marR="10923" marT="1092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CH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∆ E / Y / lat</a:t>
                      </a:r>
                    </a:p>
                  </a:txBody>
                  <a:tcPr marL="10923" marR="10923" marT="10923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CH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∆ N / X / long</a:t>
                      </a:r>
                    </a:p>
                  </a:txBody>
                  <a:tcPr marL="10923" marR="10923" marT="10923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CH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∆ Z / H elli.</a:t>
                      </a:r>
                    </a:p>
                  </a:txBody>
                  <a:tcPr marL="10923" marR="10923" marT="10923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842453494"/>
                  </a:ext>
                </a:extLst>
              </a:tr>
              <a:tr h="218464">
                <a:tc>
                  <a:txBody>
                    <a:bodyPr/>
                    <a:lstStyle/>
                    <a:p>
                      <a:pPr algn="ctr" fontAlgn="ctr"/>
                      <a:r>
                        <a:rPr lang="fr-CH" sz="10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[N° / NOM]</a:t>
                      </a:r>
                    </a:p>
                  </a:txBody>
                  <a:tcPr marL="10923" marR="10923" marT="1092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CH" sz="10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Départ</a:t>
                      </a:r>
                    </a:p>
                  </a:txBody>
                  <a:tcPr marL="10923" marR="10923" marT="1092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CH" sz="10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Arrivé</a:t>
                      </a:r>
                    </a:p>
                  </a:txBody>
                  <a:tcPr marL="10923" marR="10923" marT="1092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CH" sz="10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[mm]</a:t>
                      </a:r>
                    </a:p>
                  </a:txBody>
                  <a:tcPr marL="10923" marR="10923" marT="1092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CH" sz="10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[mm]</a:t>
                      </a:r>
                    </a:p>
                  </a:txBody>
                  <a:tcPr marL="10923" marR="10923" marT="1092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CH" sz="10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[mm]</a:t>
                      </a:r>
                    </a:p>
                  </a:txBody>
                  <a:tcPr marL="10923" marR="10923" marT="10923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095304783"/>
                  </a:ext>
                </a:extLst>
              </a:tr>
              <a:tr h="218464">
                <a:tc>
                  <a:txBody>
                    <a:bodyPr/>
                    <a:lstStyle/>
                    <a:p>
                      <a:pPr algn="l" fontAlgn="b"/>
                      <a:r>
                        <a:rPr lang="fr-CH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AGNES STCX</a:t>
                      </a:r>
                    </a:p>
                  </a:txBody>
                  <a:tcPr marL="10923" marR="10923" marT="1092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CH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Cartésienne CHTRF95</a:t>
                      </a:r>
                    </a:p>
                  </a:txBody>
                  <a:tcPr marL="10923" marR="10923" marT="1092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CH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 1903+ (NF02)</a:t>
                      </a:r>
                    </a:p>
                  </a:txBody>
                  <a:tcPr marL="10923" marR="10923" marT="1092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CH" sz="1300" b="0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0923" marR="10923" marT="10923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CH" sz="1300" b="0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0923" marR="10923" marT="10923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CH" sz="1300" b="0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0923" marR="10923" marT="10923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528652694"/>
                  </a:ext>
                </a:extLst>
              </a:tr>
              <a:tr h="218464">
                <a:tc>
                  <a:txBody>
                    <a:bodyPr/>
                    <a:lstStyle/>
                    <a:p>
                      <a:pPr algn="l" fontAlgn="b"/>
                      <a:r>
                        <a:rPr lang="fr-CH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AGNES STCX</a:t>
                      </a:r>
                    </a:p>
                  </a:txBody>
                  <a:tcPr marL="10923" marR="10923" marT="1092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CH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Cartésienne CHTRF95</a:t>
                      </a:r>
                    </a:p>
                  </a:txBody>
                  <a:tcPr marL="10923" marR="10923" marT="1092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CH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 1903+ (h elli)</a:t>
                      </a:r>
                    </a:p>
                  </a:txBody>
                  <a:tcPr marL="10923" marR="10923" marT="1092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CH" sz="1300" b="0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0923" marR="10923" marT="1092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CH" sz="1300" b="0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0923" marR="10923" marT="1092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CH" sz="1300" b="0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0923" marR="10923" marT="10923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150135321"/>
                  </a:ext>
                </a:extLst>
              </a:tr>
              <a:tr h="218464">
                <a:tc>
                  <a:txBody>
                    <a:bodyPr/>
                    <a:lstStyle/>
                    <a:p>
                      <a:pPr algn="l" fontAlgn="b"/>
                      <a:r>
                        <a:rPr lang="fr-CH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AGNES STCX</a:t>
                      </a:r>
                    </a:p>
                  </a:txBody>
                  <a:tcPr marL="10923" marR="10923" marT="1092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CH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Cartésienne CHTRF95</a:t>
                      </a:r>
                    </a:p>
                  </a:txBody>
                  <a:tcPr marL="10923" marR="10923" marT="1092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CH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Ellipsoidale CHTRF95</a:t>
                      </a:r>
                    </a:p>
                  </a:txBody>
                  <a:tcPr marL="10923" marR="10923" marT="1092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CH" sz="1300" b="0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0923" marR="10923" marT="1092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CH" sz="1300" b="0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0923" marR="10923" marT="1092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CH" sz="1300" b="0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0923" marR="10923" marT="10923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443331305"/>
                  </a:ext>
                </a:extLst>
              </a:tr>
              <a:tr h="218464">
                <a:tc>
                  <a:txBody>
                    <a:bodyPr/>
                    <a:lstStyle/>
                    <a:p>
                      <a:pPr algn="l" fontAlgn="b"/>
                      <a:r>
                        <a:rPr lang="fr-CH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AGNES STCX</a:t>
                      </a:r>
                    </a:p>
                  </a:txBody>
                  <a:tcPr marL="10923" marR="10923" marT="1092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CH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Ellipsoidale CHTRF95</a:t>
                      </a:r>
                    </a:p>
                  </a:txBody>
                  <a:tcPr marL="10923" marR="10923" marT="1092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CH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 1903+ (h elli)</a:t>
                      </a:r>
                    </a:p>
                  </a:txBody>
                  <a:tcPr marL="10923" marR="10923" marT="1092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CH" sz="1300" b="0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0923" marR="10923" marT="1092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CH" sz="1300" b="0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0923" marR="10923" marT="1092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CH" sz="1300" b="0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0923" marR="10923" marT="10923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800786252"/>
                  </a:ext>
                </a:extLst>
              </a:tr>
              <a:tr h="218464">
                <a:tc>
                  <a:txBody>
                    <a:bodyPr/>
                    <a:lstStyle/>
                    <a:p>
                      <a:pPr algn="l" fontAlgn="b"/>
                      <a:r>
                        <a:rPr lang="fr-CH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AGNES STCX</a:t>
                      </a:r>
                    </a:p>
                  </a:txBody>
                  <a:tcPr marL="10923" marR="10923" marT="1092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CH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Ellipsoidale CHTRF95</a:t>
                      </a:r>
                    </a:p>
                  </a:txBody>
                  <a:tcPr marL="10923" marR="10923" marT="1092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CH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Cartésienne CHTRF95</a:t>
                      </a:r>
                    </a:p>
                  </a:txBody>
                  <a:tcPr marL="10923" marR="10923" marT="1092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CH" sz="1300" b="0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0923" marR="10923" marT="1092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CH" sz="1300" b="0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0923" marR="10923" marT="1092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CH" sz="1300" b="0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0923" marR="10923" marT="10923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570323805"/>
                  </a:ext>
                </a:extLst>
              </a:tr>
              <a:tr h="218464">
                <a:tc>
                  <a:txBody>
                    <a:bodyPr/>
                    <a:lstStyle/>
                    <a:p>
                      <a:pPr algn="l" fontAlgn="b"/>
                      <a:r>
                        <a:rPr lang="fr-CH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AGNES STCX</a:t>
                      </a:r>
                    </a:p>
                  </a:txBody>
                  <a:tcPr marL="10923" marR="10923" marT="1092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CH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 1903+ (h elli)</a:t>
                      </a:r>
                    </a:p>
                  </a:txBody>
                  <a:tcPr marL="10923" marR="10923" marT="1092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CH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Cartésienne CHTRF95</a:t>
                      </a:r>
                    </a:p>
                  </a:txBody>
                  <a:tcPr marL="10923" marR="10923" marT="1092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CH" sz="1300" b="0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0923" marR="10923" marT="1092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CH" sz="1300" b="0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0923" marR="10923" marT="1092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CH" sz="1300" b="0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0923" marR="10923" marT="10923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551246192"/>
                  </a:ext>
                </a:extLst>
              </a:tr>
              <a:tr h="218464">
                <a:tc>
                  <a:txBody>
                    <a:bodyPr/>
                    <a:lstStyle/>
                    <a:p>
                      <a:pPr algn="l" fontAlgn="b"/>
                      <a:r>
                        <a:rPr lang="fr-CH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AGNES STCX</a:t>
                      </a:r>
                    </a:p>
                  </a:txBody>
                  <a:tcPr marL="10923" marR="10923" marT="1092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CH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 1903+ (h elli)</a:t>
                      </a:r>
                    </a:p>
                  </a:txBody>
                  <a:tcPr marL="10923" marR="10923" marT="1092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CH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Ellipsoidale CHTRF95</a:t>
                      </a:r>
                    </a:p>
                  </a:txBody>
                  <a:tcPr marL="10923" marR="10923" marT="1092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CH" sz="1300" b="0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0923" marR="10923" marT="1092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CH" sz="1300" b="0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0923" marR="10923" marT="1092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CH" sz="1300" b="0" i="0" u="none" strike="noStrike" dirty="0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0923" marR="10923" marT="10923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2285691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081937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CH" sz="3200" dirty="0"/>
              <a:t>Validations des transformations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CH" dirty="0">
                <a:sym typeface="Wingdings" panose="05000000000000000000" pitchFamily="2" charset="2"/>
              </a:rPr>
              <a:t>HTRANS</a:t>
            </a:r>
            <a:endParaRPr lang="fr-CH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1B28DAD0-2E7F-0B49-858C-0AF98DF16341}" type="slidenum">
              <a:rPr lang="en-US" smtClean="0"/>
              <a:pPr/>
              <a:t>16</a:t>
            </a:fld>
            <a:endParaRPr lang="en-US"/>
          </a:p>
        </p:txBody>
      </p:sp>
      <p:graphicFrame>
        <p:nvGraphicFramePr>
          <p:cNvPr id="6" name="Tableau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5549336"/>
              </p:ext>
            </p:extLst>
          </p:nvPr>
        </p:nvGraphicFramePr>
        <p:xfrm>
          <a:off x="3293846" y="3257023"/>
          <a:ext cx="2736305" cy="1334780"/>
        </p:xfrm>
        <a:graphic>
          <a:graphicData uri="http://schemas.openxmlformats.org/drawingml/2006/table">
            <a:tbl>
              <a:tblPr/>
              <a:tblGrid>
                <a:gridCol w="1334783">
                  <a:extLst>
                    <a:ext uri="{9D8B030D-6E8A-4147-A177-3AD203B41FA5}">
                      <a16:colId xmlns="" xmlns:a16="http://schemas.microsoft.com/office/drawing/2014/main" val="1802480316"/>
                    </a:ext>
                  </a:extLst>
                </a:gridCol>
                <a:gridCol w="1401522">
                  <a:extLst>
                    <a:ext uri="{9D8B030D-6E8A-4147-A177-3AD203B41FA5}">
                      <a16:colId xmlns="" xmlns:a16="http://schemas.microsoft.com/office/drawing/2014/main" val="3960444583"/>
                    </a:ext>
                  </a:extLst>
                </a:gridCol>
              </a:tblGrid>
              <a:tr h="333695">
                <a:tc>
                  <a:txBody>
                    <a:bodyPr/>
                    <a:lstStyle/>
                    <a:p>
                      <a:pPr algn="ctr" fontAlgn="ctr"/>
                      <a:r>
                        <a:rPr lang="fr-CH" sz="1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Points</a:t>
                      </a:r>
                    </a:p>
                  </a:txBody>
                  <a:tcPr marL="16685" marR="16685" marT="166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CH" sz="1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∆ HTRANS</a:t>
                      </a:r>
                    </a:p>
                  </a:txBody>
                  <a:tcPr marL="16685" marR="16685" marT="166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678529514"/>
                  </a:ext>
                </a:extLst>
              </a:tr>
              <a:tr h="333695">
                <a:tc>
                  <a:txBody>
                    <a:bodyPr/>
                    <a:lstStyle/>
                    <a:p>
                      <a:pPr algn="ctr" fontAlgn="ctr"/>
                      <a:r>
                        <a:rPr lang="fr-CH" sz="16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[N° / NOM]</a:t>
                      </a:r>
                    </a:p>
                  </a:txBody>
                  <a:tcPr marL="16685" marR="16685" marT="166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CH" sz="16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[mm]</a:t>
                      </a:r>
                    </a:p>
                  </a:txBody>
                  <a:tcPr marL="16685" marR="16685" marT="166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324952571"/>
                  </a:ext>
                </a:extLst>
              </a:tr>
              <a:tr h="333695">
                <a:tc>
                  <a:txBody>
                    <a:bodyPr/>
                    <a:lstStyle/>
                    <a:p>
                      <a:pPr algn="l" fontAlgn="b"/>
                      <a:r>
                        <a:rPr lang="fr-CH" sz="1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VD O208</a:t>
                      </a:r>
                    </a:p>
                  </a:txBody>
                  <a:tcPr marL="16685" marR="16685" marT="1668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CH" sz="1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</a:t>
                      </a:r>
                    </a:p>
                  </a:txBody>
                  <a:tcPr marL="16685" marR="16685" marT="1668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4154668598"/>
                  </a:ext>
                </a:extLst>
              </a:tr>
              <a:tr h="333695">
                <a:tc>
                  <a:txBody>
                    <a:bodyPr/>
                    <a:lstStyle/>
                    <a:p>
                      <a:pPr algn="l" fontAlgn="b"/>
                      <a:r>
                        <a:rPr lang="fr-CH" sz="1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VD O189</a:t>
                      </a:r>
                    </a:p>
                  </a:txBody>
                  <a:tcPr marL="16685" marR="16685" marT="1668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CH" sz="1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-0.3</a:t>
                      </a:r>
                    </a:p>
                  </a:txBody>
                  <a:tcPr marL="16685" marR="16685" marT="1668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493212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460839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CH" sz="3200" dirty="0"/>
              <a:t>Validations des transformations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0" indent="0"/>
            <a:r>
              <a:rPr lang="fr-CH" dirty="0"/>
              <a:t>Déviation de la verticale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1B28DAD0-2E7F-0B49-858C-0AF98DF16341}" type="slidenum">
              <a:rPr lang="en-US" smtClean="0"/>
              <a:pPr/>
              <a:t>17</a:t>
            </a:fld>
            <a:endParaRPr lang="en-US"/>
          </a:p>
        </p:txBody>
      </p:sp>
      <p:graphicFrame>
        <p:nvGraphicFramePr>
          <p:cNvPr id="4" name="Tableau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5590885"/>
              </p:ext>
            </p:extLst>
          </p:nvPr>
        </p:nvGraphicFramePr>
        <p:xfrm>
          <a:off x="1259632" y="1844824"/>
          <a:ext cx="6436158" cy="1159668"/>
        </p:xfrm>
        <a:graphic>
          <a:graphicData uri="http://schemas.openxmlformats.org/drawingml/2006/table">
            <a:tbl>
              <a:tblPr/>
              <a:tblGrid>
                <a:gridCol w="1545064">
                  <a:extLst>
                    <a:ext uri="{9D8B030D-6E8A-4147-A177-3AD203B41FA5}">
                      <a16:colId xmlns="" xmlns:a16="http://schemas.microsoft.com/office/drawing/2014/main" val="4154387064"/>
                    </a:ext>
                  </a:extLst>
                </a:gridCol>
                <a:gridCol w="912554">
                  <a:extLst>
                    <a:ext uri="{9D8B030D-6E8A-4147-A177-3AD203B41FA5}">
                      <a16:colId xmlns="" xmlns:a16="http://schemas.microsoft.com/office/drawing/2014/main" val="3303575137"/>
                    </a:ext>
                  </a:extLst>
                </a:gridCol>
                <a:gridCol w="869098">
                  <a:extLst>
                    <a:ext uri="{9D8B030D-6E8A-4147-A177-3AD203B41FA5}">
                      <a16:colId xmlns="" xmlns:a16="http://schemas.microsoft.com/office/drawing/2014/main" val="138116538"/>
                    </a:ext>
                  </a:extLst>
                </a:gridCol>
                <a:gridCol w="3109442">
                  <a:extLst>
                    <a:ext uri="{9D8B030D-6E8A-4147-A177-3AD203B41FA5}">
                      <a16:colId xmlns="" xmlns:a16="http://schemas.microsoft.com/office/drawing/2014/main" val="3424387367"/>
                    </a:ext>
                  </a:extLst>
                </a:gridCol>
              </a:tblGrid>
              <a:tr h="289917">
                <a:tc>
                  <a:txBody>
                    <a:bodyPr/>
                    <a:lstStyle/>
                    <a:p>
                      <a:pPr algn="ctr" fontAlgn="ctr"/>
                      <a:r>
                        <a:rPr lang="fr-CH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Points</a:t>
                      </a:r>
                    </a:p>
                  </a:txBody>
                  <a:tcPr marL="14496" marR="14496" marT="1449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CH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∆ </a:t>
                      </a:r>
                    </a:p>
                  </a:txBody>
                  <a:tcPr marL="14496" marR="14496" marT="1449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CH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∆ </a:t>
                      </a:r>
                    </a:p>
                  </a:txBody>
                  <a:tcPr marL="14496" marR="14496" marT="1449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Valeur de </a:t>
                      </a:r>
                      <a:r>
                        <a:rPr lang="fr-FR" sz="1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zéta</a:t>
                      </a:r>
                      <a:r>
                        <a:rPr lang="fr-FR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en sortie du calcul</a:t>
                      </a:r>
                    </a:p>
                  </a:txBody>
                  <a:tcPr marL="14496" marR="14496" marT="14496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629069798"/>
                  </a:ext>
                </a:extLst>
              </a:tr>
              <a:tr h="289917">
                <a:tc>
                  <a:txBody>
                    <a:bodyPr/>
                    <a:lstStyle/>
                    <a:p>
                      <a:pPr algn="ctr" fontAlgn="ctr"/>
                      <a:r>
                        <a:rPr lang="fr-CH" sz="14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[N° / NOM]</a:t>
                      </a:r>
                    </a:p>
                  </a:txBody>
                  <a:tcPr marL="14496" marR="14496" marT="1449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CH" sz="14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[eta en cc]</a:t>
                      </a:r>
                    </a:p>
                  </a:txBody>
                  <a:tcPr marL="14496" marR="14496" marT="1449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CH" sz="1400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[xi </a:t>
                      </a:r>
                      <a:r>
                        <a:rPr lang="fr-CH" sz="14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 cc]</a:t>
                      </a:r>
                    </a:p>
                  </a:txBody>
                  <a:tcPr marL="14496" marR="14496" marT="1449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CH" sz="14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[</a:t>
                      </a:r>
                      <a:r>
                        <a:rPr lang="fr-CH" sz="1400" b="0" i="1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zéta</a:t>
                      </a:r>
                      <a:r>
                        <a:rPr lang="fr-CH" sz="14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en sec d'arc]</a:t>
                      </a:r>
                    </a:p>
                  </a:txBody>
                  <a:tcPr marL="14496" marR="14496" marT="14496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646704448"/>
                  </a:ext>
                </a:extLst>
              </a:tr>
              <a:tr h="289917">
                <a:tc>
                  <a:txBody>
                    <a:bodyPr/>
                    <a:lstStyle/>
                    <a:p>
                      <a:pPr algn="l" fontAlgn="b"/>
                      <a:r>
                        <a:rPr lang="fr-CH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Forel sur Lucens</a:t>
                      </a:r>
                    </a:p>
                  </a:txBody>
                  <a:tcPr marL="14496" marR="14496" marT="144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CH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0.09</a:t>
                      </a:r>
                    </a:p>
                  </a:txBody>
                  <a:tcPr marL="14496" marR="14496" marT="1449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CH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-0.32</a:t>
                      </a:r>
                    </a:p>
                  </a:txBody>
                  <a:tcPr marL="14496" marR="14496" marT="1449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CH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1.00</a:t>
                      </a:r>
                    </a:p>
                  </a:txBody>
                  <a:tcPr marL="14496" marR="14496" marT="14496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056951042"/>
                  </a:ext>
                </a:extLst>
              </a:tr>
              <a:tr h="289917">
                <a:tc>
                  <a:txBody>
                    <a:bodyPr/>
                    <a:lstStyle/>
                    <a:p>
                      <a:pPr algn="l" fontAlgn="b"/>
                      <a:r>
                        <a:rPr lang="fr-CH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Grandson</a:t>
                      </a:r>
                    </a:p>
                  </a:txBody>
                  <a:tcPr marL="14496" marR="14496" marT="144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CH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0.14</a:t>
                      </a:r>
                    </a:p>
                  </a:txBody>
                  <a:tcPr marL="14496" marR="14496" marT="1449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CH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0.26</a:t>
                      </a:r>
                    </a:p>
                  </a:txBody>
                  <a:tcPr marL="14496" marR="14496" marT="1449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CH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1.00</a:t>
                      </a:r>
                    </a:p>
                  </a:txBody>
                  <a:tcPr marL="14496" marR="14496" marT="14496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22282024"/>
                  </a:ext>
                </a:extLst>
              </a:tr>
            </a:tbl>
          </a:graphicData>
        </a:graphic>
      </p:graphicFrame>
      <p:graphicFrame>
        <p:nvGraphicFramePr>
          <p:cNvPr id="6" name="Tableau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8496370"/>
              </p:ext>
            </p:extLst>
          </p:nvPr>
        </p:nvGraphicFramePr>
        <p:xfrm>
          <a:off x="1259632" y="3347804"/>
          <a:ext cx="6436157" cy="1197940"/>
        </p:xfrm>
        <a:graphic>
          <a:graphicData uri="http://schemas.openxmlformats.org/drawingml/2006/table">
            <a:tbl>
              <a:tblPr/>
              <a:tblGrid>
                <a:gridCol w="1512168">
                  <a:extLst>
                    <a:ext uri="{9D8B030D-6E8A-4147-A177-3AD203B41FA5}">
                      <a16:colId xmlns="" xmlns:a16="http://schemas.microsoft.com/office/drawing/2014/main" val="4047549101"/>
                    </a:ext>
                  </a:extLst>
                </a:gridCol>
                <a:gridCol w="864096">
                  <a:extLst>
                    <a:ext uri="{9D8B030D-6E8A-4147-A177-3AD203B41FA5}">
                      <a16:colId xmlns="" xmlns:a16="http://schemas.microsoft.com/office/drawing/2014/main" val="3830745708"/>
                    </a:ext>
                  </a:extLst>
                </a:gridCol>
                <a:gridCol w="1008112">
                  <a:extLst>
                    <a:ext uri="{9D8B030D-6E8A-4147-A177-3AD203B41FA5}">
                      <a16:colId xmlns="" xmlns:a16="http://schemas.microsoft.com/office/drawing/2014/main" val="3312332180"/>
                    </a:ext>
                  </a:extLst>
                </a:gridCol>
                <a:gridCol w="3051781">
                  <a:extLst>
                    <a:ext uri="{9D8B030D-6E8A-4147-A177-3AD203B41FA5}">
                      <a16:colId xmlns="" xmlns:a16="http://schemas.microsoft.com/office/drawing/2014/main" val="2052675028"/>
                    </a:ext>
                  </a:extLst>
                </a:gridCol>
              </a:tblGrid>
              <a:tr h="299485">
                <a:tc>
                  <a:txBody>
                    <a:bodyPr/>
                    <a:lstStyle/>
                    <a:p>
                      <a:pPr algn="ctr" fontAlgn="ctr"/>
                      <a:r>
                        <a:rPr lang="fr-CH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Points</a:t>
                      </a:r>
                    </a:p>
                  </a:txBody>
                  <a:tcPr marL="14974" marR="14974" marT="149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CH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∆ </a:t>
                      </a:r>
                    </a:p>
                  </a:txBody>
                  <a:tcPr marL="14974" marR="14974" marT="1497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CH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∆ </a:t>
                      </a:r>
                    </a:p>
                  </a:txBody>
                  <a:tcPr marL="14974" marR="14974" marT="14974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Valeur de </a:t>
                      </a:r>
                      <a:r>
                        <a:rPr lang="fr-FR" sz="1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zéta</a:t>
                      </a:r>
                      <a:r>
                        <a:rPr lang="fr-FR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en sortie du calcul</a:t>
                      </a:r>
                    </a:p>
                  </a:txBody>
                  <a:tcPr marL="14496" marR="14496" marT="14496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4261232280"/>
                  </a:ext>
                </a:extLst>
              </a:tr>
              <a:tr h="299485">
                <a:tc>
                  <a:txBody>
                    <a:bodyPr/>
                    <a:lstStyle/>
                    <a:p>
                      <a:pPr algn="ctr" fontAlgn="ctr"/>
                      <a:r>
                        <a:rPr lang="fr-CH" sz="14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[N° / NOM]</a:t>
                      </a:r>
                    </a:p>
                  </a:txBody>
                  <a:tcPr marL="14974" marR="14974" marT="149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CH" sz="14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[eta en cc]</a:t>
                      </a:r>
                    </a:p>
                  </a:txBody>
                  <a:tcPr marL="14974" marR="14974" marT="1497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CH" sz="1400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[xi </a:t>
                      </a:r>
                      <a:r>
                        <a:rPr lang="fr-CH" sz="14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 cc]</a:t>
                      </a:r>
                    </a:p>
                  </a:txBody>
                  <a:tcPr marL="14974" marR="14974" marT="14974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CH" sz="14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[</a:t>
                      </a:r>
                      <a:r>
                        <a:rPr lang="fr-CH" sz="1400" b="0" i="1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zéta</a:t>
                      </a:r>
                      <a:r>
                        <a:rPr lang="fr-CH" sz="14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en sec d'arc]</a:t>
                      </a:r>
                    </a:p>
                  </a:txBody>
                  <a:tcPr marL="14496" marR="14496" marT="14496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334001475"/>
                  </a:ext>
                </a:extLst>
              </a:tr>
              <a:tr h="299485">
                <a:tc>
                  <a:txBody>
                    <a:bodyPr/>
                    <a:lstStyle/>
                    <a:p>
                      <a:pPr algn="l" fontAlgn="b"/>
                      <a:r>
                        <a:rPr lang="fr-CH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Forel sur Lucens</a:t>
                      </a:r>
                    </a:p>
                  </a:txBody>
                  <a:tcPr marL="14974" marR="14974" marT="1497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CH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-0.09</a:t>
                      </a:r>
                    </a:p>
                  </a:txBody>
                  <a:tcPr marL="14974" marR="14974" marT="14974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CH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0.32</a:t>
                      </a:r>
                    </a:p>
                  </a:txBody>
                  <a:tcPr marL="14974" marR="14974" marT="14974" marB="0" anchor="b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CH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1.00</a:t>
                      </a:r>
                    </a:p>
                  </a:txBody>
                  <a:tcPr marL="14496" marR="14496" marT="14496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269161439"/>
                  </a:ext>
                </a:extLst>
              </a:tr>
              <a:tr h="299485">
                <a:tc>
                  <a:txBody>
                    <a:bodyPr/>
                    <a:lstStyle/>
                    <a:p>
                      <a:pPr algn="l" fontAlgn="b"/>
                      <a:r>
                        <a:rPr lang="fr-CH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Grandson</a:t>
                      </a:r>
                    </a:p>
                  </a:txBody>
                  <a:tcPr marL="14974" marR="14974" marT="1497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CH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-0.14</a:t>
                      </a:r>
                    </a:p>
                  </a:txBody>
                  <a:tcPr marL="14974" marR="14974" marT="149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CH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-0.26</a:t>
                      </a:r>
                    </a:p>
                  </a:txBody>
                  <a:tcPr marL="14974" marR="14974" marT="14974" marB="0" anchor="b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CH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1.00</a:t>
                      </a:r>
                    </a:p>
                  </a:txBody>
                  <a:tcPr marL="14496" marR="14496" marT="14496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74491993"/>
                  </a:ext>
                </a:extLst>
              </a:tr>
            </a:tbl>
          </a:graphicData>
        </a:graphic>
      </p:graphicFrame>
      <p:graphicFrame>
        <p:nvGraphicFramePr>
          <p:cNvPr id="7" name="Tableau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1756746"/>
              </p:ext>
            </p:extLst>
          </p:nvPr>
        </p:nvGraphicFramePr>
        <p:xfrm>
          <a:off x="1259633" y="4934339"/>
          <a:ext cx="6436156" cy="1014068"/>
        </p:xfrm>
        <a:graphic>
          <a:graphicData uri="http://schemas.openxmlformats.org/drawingml/2006/table">
            <a:tbl>
              <a:tblPr/>
              <a:tblGrid>
                <a:gridCol w="1440159">
                  <a:extLst>
                    <a:ext uri="{9D8B030D-6E8A-4147-A177-3AD203B41FA5}">
                      <a16:colId xmlns="" xmlns:a16="http://schemas.microsoft.com/office/drawing/2014/main" val="3952555895"/>
                    </a:ext>
                  </a:extLst>
                </a:gridCol>
                <a:gridCol w="1008112">
                  <a:extLst>
                    <a:ext uri="{9D8B030D-6E8A-4147-A177-3AD203B41FA5}">
                      <a16:colId xmlns="" xmlns:a16="http://schemas.microsoft.com/office/drawing/2014/main" val="498518853"/>
                    </a:ext>
                  </a:extLst>
                </a:gridCol>
                <a:gridCol w="1008112">
                  <a:extLst>
                    <a:ext uri="{9D8B030D-6E8A-4147-A177-3AD203B41FA5}">
                      <a16:colId xmlns="" xmlns:a16="http://schemas.microsoft.com/office/drawing/2014/main" val="993395879"/>
                    </a:ext>
                  </a:extLst>
                </a:gridCol>
                <a:gridCol w="2979773">
                  <a:extLst>
                    <a:ext uri="{9D8B030D-6E8A-4147-A177-3AD203B41FA5}">
                      <a16:colId xmlns="" xmlns:a16="http://schemas.microsoft.com/office/drawing/2014/main" val="1590631449"/>
                    </a:ext>
                  </a:extLst>
                </a:gridCol>
              </a:tblGrid>
              <a:tr h="286511">
                <a:tc>
                  <a:txBody>
                    <a:bodyPr/>
                    <a:lstStyle/>
                    <a:p>
                      <a:pPr algn="ctr" fontAlgn="ctr"/>
                      <a:r>
                        <a:rPr lang="fr-CH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Points</a:t>
                      </a:r>
                    </a:p>
                  </a:txBody>
                  <a:tcPr marL="14326" marR="14326" marT="143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CH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∆ </a:t>
                      </a:r>
                    </a:p>
                  </a:txBody>
                  <a:tcPr marL="14326" marR="14326" marT="1432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CH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∆ </a:t>
                      </a:r>
                    </a:p>
                  </a:txBody>
                  <a:tcPr marL="14326" marR="14326" marT="14326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Valeur de </a:t>
                      </a:r>
                      <a:r>
                        <a:rPr lang="fr-FR" sz="1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zéta</a:t>
                      </a:r>
                      <a:r>
                        <a:rPr lang="fr-FR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en sortie du calcul</a:t>
                      </a:r>
                    </a:p>
                  </a:txBody>
                  <a:tcPr marL="14496" marR="14496" marT="14496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418853234"/>
                  </a:ext>
                </a:extLst>
              </a:tr>
              <a:tr h="286511">
                <a:tc>
                  <a:txBody>
                    <a:bodyPr/>
                    <a:lstStyle/>
                    <a:p>
                      <a:pPr algn="ctr" fontAlgn="ctr"/>
                      <a:r>
                        <a:rPr lang="fr-CH" sz="14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[N° / NOM]</a:t>
                      </a:r>
                    </a:p>
                  </a:txBody>
                  <a:tcPr marL="14326" marR="14326" marT="143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CH" sz="14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[eta en sec d'arc]</a:t>
                      </a:r>
                    </a:p>
                  </a:txBody>
                  <a:tcPr marL="14326" marR="14326" marT="14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CH" sz="1400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[xi </a:t>
                      </a:r>
                      <a:r>
                        <a:rPr lang="fr-CH" sz="14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 sec d'arc]</a:t>
                      </a:r>
                    </a:p>
                  </a:txBody>
                  <a:tcPr marL="14326" marR="14326" marT="14326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H" sz="1400" b="0" i="1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[</a:t>
                      </a:r>
                      <a:r>
                        <a:rPr lang="fr-CH" sz="1400" b="0" i="1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zéta</a:t>
                      </a:r>
                      <a:r>
                        <a:rPr lang="fr-CH" sz="1400" b="0" i="1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 en sec d'arc]</a:t>
                      </a:r>
                    </a:p>
                  </a:txBody>
                  <a:tcPr marL="14496" marR="14496" marT="14496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4226721559"/>
                  </a:ext>
                </a:extLst>
              </a:tr>
              <a:tr h="286511">
                <a:tc>
                  <a:txBody>
                    <a:bodyPr/>
                    <a:lstStyle/>
                    <a:p>
                      <a:pPr algn="l" fontAlgn="b"/>
                      <a:r>
                        <a:rPr lang="fr-CH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Forel sur </a:t>
                      </a:r>
                      <a:r>
                        <a:rPr lang="fr-CH" sz="1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Lucens</a:t>
                      </a:r>
                      <a:endParaRPr lang="fr-CH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326" marR="14326" marT="143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CH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14326" marR="14326" marT="1432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CH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14326" marR="14326" marT="14326" marB="0" anchor="b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CH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1.00</a:t>
                      </a:r>
                    </a:p>
                  </a:txBody>
                  <a:tcPr marL="14496" marR="14496" marT="14496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840400386"/>
                  </a:ext>
                </a:extLst>
              </a:tr>
            </a:tbl>
          </a:graphicData>
        </a:graphic>
      </p:graphicFrame>
      <p:sp>
        <p:nvSpPr>
          <p:cNvPr id="9" name="Espace réservé du texte 3"/>
          <p:cNvSpPr>
            <a:spLocks noGrp="1"/>
          </p:cNvSpPr>
          <p:nvPr>
            <p:ph type="body" sz="quarter" idx="17"/>
          </p:nvPr>
        </p:nvSpPr>
        <p:spPr>
          <a:xfrm rot="16200000">
            <a:off x="519379" y="2186558"/>
            <a:ext cx="1021342" cy="459166"/>
          </a:xfrm>
        </p:spPr>
        <p:txBody>
          <a:bodyPr/>
          <a:lstStyle/>
          <a:p>
            <a:r>
              <a:rPr lang="fr-CH" dirty="0"/>
              <a:t>CH</a:t>
            </a:r>
            <a:r>
              <a:rPr lang="fr-CH" dirty="0">
                <a:sym typeface="Wingdings" panose="05000000000000000000" pitchFamily="2" charset="2"/>
              </a:rPr>
              <a:t>FR</a:t>
            </a:r>
            <a:endParaRPr lang="fr-CH" dirty="0"/>
          </a:p>
        </p:txBody>
      </p:sp>
      <p:sp>
        <p:nvSpPr>
          <p:cNvPr id="10" name="Espace réservé du texte 3"/>
          <p:cNvSpPr txBox="1">
            <a:spLocks/>
          </p:cNvSpPr>
          <p:nvPr/>
        </p:nvSpPr>
        <p:spPr>
          <a:xfrm rot="16200000">
            <a:off x="519379" y="3700992"/>
            <a:ext cx="1021342" cy="45916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CH" dirty="0">
                <a:sym typeface="Wingdings" panose="05000000000000000000" pitchFamily="2" charset="2"/>
              </a:rPr>
              <a:t>FRCH</a:t>
            </a:r>
            <a:endParaRPr lang="fr-CH" dirty="0"/>
          </a:p>
        </p:txBody>
      </p:sp>
      <p:sp>
        <p:nvSpPr>
          <p:cNvPr id="11" name="Espace réservé du texte 3"/>
          <p:cNvSpPr txBox="1">
            <a:spLocks/>
          </p:cNvSpPr>
          <p:nvPr/>
        </p:nvSpPr>
        <p:spPr>
          <a:xfrm rot="16200000">
            <a:off x="442186" y="5083425"/>
            <a:ext cx="1175727" cy="45916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CH" dirty="0">
                <a:sym typeface="Wingdings" panose="05000000000000000000" pitchFamily="2" charset="2"/>
              </a:rPr>
              <a:t>CHFR</a:t>
            </a:r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2324399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CH" sz="3200" dirty="0"/>
              <a:t>Validations des transformations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0" indent="0"/>
            <a:r>
              <a:rPr lang="fr-CH" dirty="0"/>
              <a:t>Cote du géoïde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1B28DAD0-2E7F-0B49-858C-0AF98DF16341}" type="slidenum">
              <a:rPr lang="en-US" smtClean="0"/>
              <a:pPr/>
              <a:t>18</a:t>
            </a:fld>
            <a:endParaRPr lang="en-US"/>
          </a:p>
        </p:txBody>
      </p:sp>
      <p:graphicFrame>
        <p:nvGraphicFramePr>
          <p:cNvPr id="7" name="Tableau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222555"/>
              </p:ext>
            </p:extLst>
          </p:nvPr>
        </p:nvGraphicFramePr>
        <p:xfrm>
          <a:off x="1835696" y="3088404"/>
          <a:ext cx="5526095" cy="2023763"/>
        </p:xfrm>
        <a:graphic>
          <a:graphicData uri="http://schemas.openxmlformats.org/drawingml/2006/table">
            <a:tbl>
              <a:tblPr/>
              <a:tblGrid>
                <a:gridCol w="2115760">
                  <a:extLst>
                    <a:ext uri="{9D8B030D-6E8A-4147-A177-3AD203B41FA5}">
                      <a16:colId xmlns="" xmlns:a16="http://schemas.microsoft.com/office/drawing/2014/main" val="1414823713"/>
                    </a:ext>
                  </a:extLst>
                </a:gridCol>
                <a:gridCol w="2115760">
                  <a:extLst>
                    <a:ext uri="{9D8B030D-6E8A-4147-A177-3AD203B41FA5}">
                      <a16:colId xmlns="" xmlns:a16="http://schemas.microsoft.com/office/drawing/2014/main" val="1945353333"/>
                    </a:ext>
                  </a:extLst>
                </a:gridCol>
                <a:gridCol w="1294575">
                  <a:extLst>
                    <a:ext uri="{9D8B030D-6E8A-4147-A177-3AD203B41FA5}">
                      <a16:colId xmlns="" xmlns:a16="http://schemas.microsoft.com/office/drawing/2014/main" val="2695769590"/>
                    </a:ext>
                  </a:extLst>
                </a:gridCol>
              </a:tblGrid>
              <a:tr h="289109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fr-CH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Transformations</a:t>
                      </a:r>
                    </a:p>
                  </a:txBody>
                  <a:tcPr marL="14455" marR="14455" marT="14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CH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∆ </a:t>
                      </a:r>
                      <a:r>
                        <a:rPr lang="fr-CH" sz="1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alti</a:t>
                      </a:r>
                      <a:r>
                        <a:rPr lang="fr-CH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/ h </a:t>
                      </a:r>
                      <a:r>
                        <a:rPr lang="fr-CH" sz="1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ellip</a:t>
                      </a:r>
                      <a:endParaRPr lang="fr-CH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455" marR="14455" marT="1445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194220886"/>
                  </a:ext>
                </a:extLst>
              </a:tr>
              <a:tr h="289109">
                <a:tc>
                  <a:txBody>
                    <a:bodyPr/>
                    <a:lstStyle/>
                    <a:p>
                      <a:pPr algn="ctr" fontAlgn="ctr"/>
                      <a:r>
                        <a:rPr lang="fr-CH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Départ</a:t>
                      </a:r>
                    </a:p>
                  </a:txBody>
                  <a:tcPr marL="14455" marR="14455" marT="14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CH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Arrivé</a:t>
                      </a:r>
                    </a:p>
                  </a:txBody>
                  <a:tcPr marL="14455" marR="14455" marT="1445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CH" sz="14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[mm]</a:t>
                      </a:r>
                    </a:p>
                  </a:txBody>
                  <a:tcPr marL="14455" marR="14455" marT="1445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91001566"/>
                  </a:ext>
                </a:extLst>
              </a:tr>
              <a:tr h="289109">
                <a:tc>
                  <a:txBody>
                    <a:bodyPr/>
                    <a:lstStyle/>
                    <a:p>
                      <a:pPr algn="l" fontAlgn="b"/>
                      <a:r>
                        <a:rPr lang="fr-CH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MN03 / NF02</a:t>
                      </a:r>
                    </a:p>
                  </a:txBody>
                  <a:tcPr marL="14455" marR="14455" marT="1445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CH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MN95 / RAN95</a:t>
                      </a:r>
                    </a:p>
                  </a:txBody>
                  <a:tcPr marL="14455" marR="14455" marT="1445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CH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-3.1</a:t>
                      </a:r>
                    </a:p>
                  </a:txBody>
                  <a:tcPr marL="14455" marR="14455" marT="1445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3186057549"/>
                  </a:ext>
                </a:extLst>
              </a:tr>
              <a:tr h="289109">
                <a:tc>
                  <a:txBody>
                    <a:bodyPr/>
                    <a:lstStyle/>
                    <a:p>
                      <a:pPr algn="l" fontAlgn="b"/>
                      <a:r>
                        <a:rPr lang="fr-CH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MN95 / RAN95</a:t>
                      </a:r>
                    </a:p>
                  </a:txBody>
                  <a:tcPr marL="14455" marR="14455" marT="1445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CH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Ellipsoidale CH1903+ </a:t>
                      </a:r>
                    </a:p>
                  </a:txBody>
                  <a:tcPr marL="14455" marR="14455" marT="144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CH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-3.2</a:t>
                      </a:r>
                    </a:p>
                  </a:txBody>
                  <a:tcPr marL="14455" marR="14455" marT="1445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962594400"/>
                  </a:ext>
                </a:extLst>
              </a:tr>
              <a:tr h="289109">
                <a:tc>
                  <a:txBody>
                    <a:bodyPr/>
                    <a:lstStyle/>
                    <a:p>
                      <a:pPr algn="l" fontAlgn="b"/>
                      <a:r>
                        <a:rPr lang="fr-CH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Ellipsoidale CH1903+ </a:t>
                      </a:r>
                    </a:p>
                  </a:txBody>
                  <a:tcPr marL="14455" marR="14455" marT="1445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CH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Carthésienne CH1903+</a:t>
                      </a:r>
                    </a:p>
                  </a:txBody>
                  <a:tcPr marL="14455" marR="14455" marT="144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CH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4455" marR="14455" marT="1445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161591436"/>
                  </a:ext>
                </a:extLst>
              </a:tr>
              <a:tr h="289109">
                <a:tc>
                  <a:txBody>
                    <a:bodyPr/>
                    <a:lstStyle/>
                    <a:p>
                      <a:pPr algn="l" fontAlgn="b"/>
                      <a:r>
                        <a:rPr lang="fr-CH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Carthésienne CH1903+</a:t>
                      </a:r>
                    </a:p>
                  </a:txBody>
                  <a:tcPr marL="14455" marR="14455" marT="1445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CH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Carthésienne ETRS89</a:t>
                      </a:r>
                    </a:p>
                  </a:txBody>
                  <a:tcPr marL="14455" marR="14455" marT="144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CH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4455" marR="14455" marT="1445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575613997"/>
                  </a:ext>
                </a:extLst>
              </a:tr>
              <a:tr h="289109">
                <a:tc>
                  <a:txBody>
                    <a:bodyPr/>
                    <a:lstStyle/>
                    <a:p>
                      <a:pPr algn="l" fontAlgn="b"/>
                      <a:r>
                        <a:rPr lang="fr-CH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Carthésienne ETRS89</a:t>
                      </a:r>
                    </a:p>
                  </a:txBody>
                  <a:tcPr marL="14455" marR="14455" marT="1445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CH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Ellipsoidale ETRS89</a:t>
                      </a:r>
                    </a:p>
                  </a:txBody>
                  <a:tcPr marL="14455" marR="14455" marT="144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CH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-5.19</a:t>
                      </a:r>
                    </a:p>
                  </a:txBody>
                  <a:tcPr marL="14455" marR="14455" marT="1445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981040327"/>
                  </a:ext>
                </a:extLst>
              </a:tr>
            </a:tbl>
          </a:graphicData>
        </a:graphic>
      </p:graphicFrame>
      <p:sp>
        <p:nvSpPr>
          <p:cNvPr id="8" name="Espace réservé du texte 3"/>
          <p:cNvSpPr>
            <a:spLocks noGrp="1"/>
          </p:cNvSpPr>
          <p:nvPr>
            <p:ph type="body" sz="quarter" idx="17"/>
          </p:nvPr>
        </p:nvSpPr>
        <p:spPr>
          <a:xfrm>
            <a:off x="702000" y="1844675"/>
            <a:ext cx="7920000" cy="936254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dirty="0"/>
              <a:t>Cote de référence connue au dm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dirty="0"/>
              <a:t>Point pas exactement sur une «cote ronde»</a:t>
            </a:r>
          </a:p>
        </p:txBody>
      </p:sp>
    </p:spTree>
    <p:extLst>
      <p:ext uri="{BB962C8B-B14F-4D97-AF65-F5344CB8AC3E}">
        <p14:creationId xmlns:p14="http://schemas.microsoft.com/office/powerpoint/2010/main" val="24600289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CH" sz="3200" dirty="0"/>
              <a:t>Démonstration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fr-CH"/>
          </a:p>
        </p:txBody>
      </p:sp>
      <p:pic>
        <p:nvPicPr>
          <p:cNvPr id="6" name="Image 5">
            <a:hlinkClick r:id="rId2"/>
          </p:cNvPr>
          <p:cNvPicPr>
            <a:picLocks noChangeAspect="1"/>
          </p:cNvPicPr>
          <p:nvPr/>
        </p:nvPicPr>
        <p:blipFill rotWithShape="1">
          <a:blip r:embed="rId3"/>
          <a:srcRect r="2947"/>
          <a:stretch/>
        </p:blipFill>
        <p:spPr>
          <a:xfrm>
            <a:off x="89999" y="1779837"/>
            <a:ext cx="8874489" cy="4333875"/>
          </a:xfrm>
          <a:prstGeom prst="rect">
            <a:avLst/>
          </a:prstGeom>
        </p:spPr>
      </p:pic>
      <p:sp>
        <p:nvSpPr>
          <p:cNvPr id="5" name="Espace réservé du numéro de diapositive 4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1B28DAD0-2E7F-0B49-858C-0AF98DF16341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7152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/>
              <a:t>Sommaire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fr-CH" sz="2000" dirty="0"/>
              <a:t>Introduction</a:t>
            </a:r>
          </a:p>
          <a:p>
            <a:pPr marL="342900" indent="-342900">
              <a:buFont typeface="+mj-lt"/>
              <a:buAutoNum type="arabicPeriod"/>
            </a:pPr>
            <a:r>
              <a:rPr lang="fr-CH" sz="2000" dirty="0"/>
              <a:t>Transformations</a:t>
            </a:r>
          </a:p>
          <a:p>
            <a:pPr marL="342900" indent="-342900">
              <a:buFont typeface="+mj-lt"/>
              <a:buAutoNum type="arabicPeriod"/>
            </a:pPr>
            <a:r>
              <a:rPr lang="fr-CH" sz="2000" dirty="0"/>
              <a:t>Programmations</a:t>
            </a:r>
          </a:p>
          <a:p>
            <a:pPr marL="342900" indent="-342900">
              <a:buFont typeface="+mj-lt"/>
              <a:buAutoNum type="arabicPeriod"/>
            </a:pPr>
            <a:r>
              <a:rPr lang="fr-CH" sz="2000" dirty="0"/>
              <a:t>Gestions d’erreur</a:t>
            </a:r>
          </a:p>
          <a:p>
            <a:pPr marL="342900" indent="-342900">
              <a:buFont typeface="+mj-lt"/>
              <a:buAutoNum type="arabicPeriod"/>
            </a:pPr>
            <a:r>
              <a:rPr lang="fr-CH" sz="2000" dirty="0"/>
              <a:t>Validations des transformations</a:t>
            </a:r>
          </a:p>
          <a:p>
            <a:pPr marL="342900" indent="-342900">
              <a:buFont typeface="+mj-lt"/>
              <a:buAutoNum type="arabicPeriod"/>
            </a:pPr>
            <a:r>
              <a:rPr lang="fr-CH" sz="2000" dirty="0"/>
              <a:t>Démonstration</a:t>
            </a:r>
          </a:p>
          <a:p>
            <a:pPr marL="342900" indent="-342900">
              <a:buFont typeface="+mj-lt"/>
              <a:buAutoNum type="arabicPeriod"/>
            </a:pPr>
            <a:r>
              <a:rPr lang="fr-CH" sz="2000" dirty="0"/>
              <a:t>Conclusion</a:t>
            </a:r>
          </a:p>
          <a:p>
            <a:pPr marL="342900" indent="-342900">
              <a:buFont typeface="+mj-lt"/>
              <a:buAutoNum type="arabicPeriod"/>
            </a:pPr>
            <a:endParaRPr lang="fr-CH" sz="2000" dirty="0"/>
          </a:p>
          <a:p>
            <a:pPr marL="342900" indent="-342900">
              <a:buFont typeface="+mj-lt"/>
              <a:buAutoNum type="arabicPeriod"/>
            </a:pPr>
            <a:endParaRPr lang="en-US" sz="2000" dirty="0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1B28DAD0-2E7F-0B49-858C-0AF98DF16341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4" name="Espace réservé du texte 3">
            <a:extLst>
              <a:ext uri="{FF2B5EF4-FFF2-40B4-BE49-F238E27FC236}">
                <a16:creationId xmlns="" xmlns:a16="http://schemas.microsoft.com/office/drawing/2014/main" id="{3C98D178-AF2C-4F51-B210-CE7C0013A3C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fr-CH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="" xmlns:a16="http://schemas.microsoft.com/office/drawing/2014/main" id="{BD5DCC8E-1630-48C4-BF56-8081BED3CAC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CH" dirty="0"/>
              <a:t>Conclusion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="" xmlns:a16="http://schemas.microsoft.com/office/drawing/2014/main" id="{41E95656-F449-4BB7-A4D8-716CEE828C9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="" xmlns:a16="http://schemas.microsoft.com/office/drawing/2014/main" id="{E643D8D4-4B6E-420B-A311-2952EEB81A7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1B28DAD0-2E7F-0B49-858C-0AF98DF16341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6" name="Text Placeholder 9"/>
          <p:cNvSpPr txBox="1">
            <a:spLocks/>
          </p:cNvSpPr>
          <p:nvPr/>
        </p:nvSpPr>
        <p:spPr>
          <a:xfrm>
            <a:off x="854400" y="1997074"/>
            <a:ext cx="7920000" cy="3816573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endParaRPr lang="fr-CH" sz="2000" dirty="0"/>
          </a:p>
        </p:txBody>
      </p:sp>
      <p:sp>
        <p:nvSpPr>
          <p:cNvPr id="7" name="Espace réservé du texte 3"/>
          <p:cNvSpPr>
            <a:spLocks noGrp="1"/>
          </p:cNvSpPr>
          <p:nvPr>
            <p:ph type="body" sz="quarter" idx="17"/>
          </p:nvPr>
        </p:nvSpPr>
        <p:spPr>
          <a:xfrm>
            <a:off x="702000" y="1844674"/>
            <a:ext cx="7920000" cy="3816573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dirty="0"/>
              <a:t>Toutes les transformations ont été codées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dirty="0"/>
              <a:t>Gestion d’erreur des emprises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dirty="0">
                <a:sym typeface="Wingdings" panose="05000000000000000000" pitchFamily="2" charset="2"/>
              </a:rPr>
              <a:t>Problème découvert avec l’API </a:t>
            </a:r>
            <a:r>
              <a:rPr lang="fr-CH" dirty="0" err="1">
                <a:sym typeface="Wingdings" panose="05000000000000000000" pitchFamily="2" charset="2"/>
              </a:rPr>
              <a:t>Reframe</a:t>
            </a:r>
            <a:endParaRPr lang="fr-CH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dirty="0"/>
              <a:t>Transformations validées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dirty="0"/>
              <a:t>Interface web </a:t>
            </a:r>
            <a:r>
              <a:rPr lang="fr-CH" dirty="0" smtClean="0"/>
              <a:t>intuitive pour les utilisateurs de géodésie</a:t>
            </a:r>
            <a:endParaRPr lang="fr-CH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dirty="0"/>
              <a:t>Objectifs remplis</a:t>
            </a:r>
          </a:p>
        </p:txBody>
      </p:sp>
    </p:spTree>
    <p:extLst>
      <p:ext uri="{BB962C8B-B14F-4D97-AF65-F5344CB8AC3E}">
        <p14:creationId xmlns:p14="http://schemas.microsoft.com/office/powerpoint/2010/main" val="32600891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texte 7"/>
          <p:cNvSpPr>
            <a:spLocks noGrp="1"/>
          </p:cNvSpPr>
          <p:nvPr>
            <p:ph type="body" sz="quarter" idx="21"/>
          </p:nvPr>
        </p:nvSpPr>
        <p:spPr>
          <a:xfrm>
            <a:off x="701674" y="5301208"/>
            <a:ext cx="7920000" cy="720452"/>
          </a:xfrm>
        </p:spPr>
        <p:txBody>
          <a:bodyPr/>
          <a:lstStyle/>
          <a:p>
            <a:pPr marL="0" indent="0" algn="ctr">
              <a:buNone/>
            </a:pPr>
            <a:endParaRPr lang="fr-CH" sz="3000" dirty="0"/>
          </a:p>
          <a:p>
            <a:pPr marL="0" indent="0" algn="ctr">
              <a:buNone/>
            </a:pPr>
            <a:r>
              <a:rPr lang="fr-CH" sz="3000" dirty="0"/>
              <a:t>Des questions?</a:t>
            </a:r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1B28DAD0-2E7F-0B49-858C-0AF98DF16341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10" name="Espace réservé du texte 9"/>
          <p:cNvSpPr>
            <a:spLocks noGrp="1"/>
          </p:cNvSpPr>
          <p:nvPr>
            <p:ph type="body" sz="quarter" idx="13"/>
          </p:nvPr>
        </p:nvSpPr>
        <p:spPr>
          <a:xfrm>
            <a:off x="701999" y="728760"/>
            <a:ext cx="7920000" cy="540000"/>
          </a:xfrm>
        </p:spPr>
        <p:txBody>
          <a:bodyPr/>
          <a:lstStyle/>
          <a:p>
            <a:pPr algn="ctr"/>
            <a:r>
              <a:rPr lang="fr-CH" sz="3200" dirty="0">
                <a:solidFill>
                  <a:schemeClr val="tx1"/>
                </a:solidFill>
              </a:rPr>
              <a:t>Merci de votre attention</a:t>
            </a:r>
          </a:p>
        </p:txBody>
      </p:sp>
      <p:sp>
        <p:nvSpPr>
          <p:cNvPr id="5" name="Espace réservé pour une image  4"/>
          <p:cNvSpPr>
            <a:spLocks noGrp="1"/>
          </p:cNvSpPr>
          <p:nvPr>
            <p:ph type="pic" sz="quarter" idx="16"/>
          </p:nvPr>
        </p:nvSpPr>
        <p:spPr/>
      </p:sp>
      <p:pic>
        <p:nvPicPr>
          <p:cNvPr id="12" name="Image 11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5680" y="1556792"/>
            <a:ext cx="5782624" cy="4347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3214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CH" sz="3200" dirty="0"/>
              <a:t>Programmations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CH" dirty="0"/>
              <a:t>Déviation de la verticale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1B28DAD0-2E7F-0B49-858C-0AF98DF16341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6" name="Image 5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69" b="10182"/>
          <a:stretch/>
        </p:blipFill>
        <p:spPr bwMode="auto">
          <a:xfrm>
            <a:off x="3302456" y="1340768"/>
            <a:ext cx="5760720" cy="30480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Rectangle 3"/>
          <p:cNvSpPr/>
          <p:nvPr/>
        </p:nvSpPr>
        <p:spPr>
          <a:xfrm>
            <a:off x="3923928" y="2864768"/>
            <a:ext cx="1656184" cy="640013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Espace réservé du texte 3"/>
              <p:cNvSpPr>
                <a:spLocks noGrp="1"/>
              </p:cNvSpPr>
              <p:nvPr>
                <p:ph type="body" sz="quarter" idx="17"/>
              </p:nvPr>
            </p:nvSpPr>
            <p:spPr>
              <a:xfrm>
                <a:off x="701999" y="3068960"/>
                <a:ext cx="7920000" cy="3287389"/>
              </a:xfrm>
            </p:spPr>
            <p:txBody>
              <a:bodyPr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CH" dirty="0"/>
                  <a:t>Déviation de la verticale en Suisse :</a:t>
                </a:r>
              </a:p>
              <a:p>
                <a:r>
                  <a:rPr lang="fr-CH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fr-CH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fr-CH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fr-CH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CH" i="1">
                                      <a:latin typeface="Cambria Math" panose="02040503050406030204" pitchFamily="18" charset="0"/>
                                    </a:rPr>
                                    <m:t>𝜂</m:t>
                                  </m:r>
                                </m:e>
                                <m:sub>
                                  <m:r>
                                    <a:rPr lang="fr-CH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fr-CH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CH" i="1">
                                      <a:latin typeface="Cambria Math" panose="02040503050406030204" pitchFamily="18" charset="0"/>
                                    </a:rPr>
                                    <m:t>𝜉</m:t>
                                  </m:r>
                                </m:e>
                                <m:sub>
                                  <m:r>
                                    <a:rPr lang="fr-CH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fr-CH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CH" i="1">
                                      <a:latin typeface="Cambria Math" panose="02040503050406030204" pitchFamily="18" charset="0"/>
                                    </a:rPr>
                                    <m:t>𝜁</m:t>
                                  </m:r>
                                </m:e>
                                <m:sub>
                                  <m:r>
                                    <a:rPr lang="fr-CH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fr-CH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fr-CH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CH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fr-CH" i="1">
                            <a:latin typeface="Cambria Math" panose="02040503050406030204" pitchFamily="18" charset="0"/>
                          </a:rPr>
                          <m:t>𝑇𝐺</m:t>
                        </m:r>
                      </m:sub>
                      <m:sup>
                        <m:r>
                          <a:rPr lang="fr-CH" i="1">
                            <a:latin typeface="Cambria Math" panose="02040503050406030204" pitchFamily="18" charset="0"/>
                          </a:rPr>
                          <m:t>𝐿𝐺</m:t>
                        </m:r>
                        <m:r>
                          <a:rPr lang="fr-CH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CH" i="1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fr-CH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fr-CH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fr-CH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fr-CH" i="1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fr-CH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CH" i="1">
                            <a:latin typeface="Cambria Math" panose="02040503050406030204" pitchFamily="18" charset="0"/>
                          </a:rPr>
                          <m:t>(</m:t>
                        </m:r>
                        <m:sSubSup>
                          <m:sSubSupPr>
                            <m:ctrlPr>
                              <a:rPr lang="fr-CH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fr-CH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fr-CH" i="1">
                                <a:latin typeface="Cambria Math" panose="02040503050406030204" pitchFamily="18" charset="0"/>
                              </a:rPr>
                              <m:t>𝑇𝐺</m:t>
                            </m:r>
                          </m:sub>
                          <m:sup>
                            <m:r>
                              <a:rPr lang="fr-CH" i="1">
                                <a:latin typeface="Cambria Math" panose="02040503050406030204" pitchFamily="18" charset="0"/>
                              </a:rPr>
                              <m:t>𝐿𝐺</m:t>
                            </m:r>
                            <m:d>
                              <m:dPr>
                                <m:ctrlPr>
                                  <a:rPr lang="fr-CH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fr-CH" i="1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</m:d>
                          </m:sup>
                        </m:sSubSup>
                        <m:r>
                          <a:rPr lang="fr-CH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fr-CH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fr-CH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fr-CH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fr-CH" i="1">
                        <a:latin typeface="Cambria Math" panose="02040503050406030204" pitchFamily="18" charset="0"/>
                      </a:rPr>
                      <m:t>  </m:t>
                    </m:r>
                    <m:d>
                      <m:dPr>
                        <m:ctrlPr>
                          <a:rPr lang="fr-CH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fr-CH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fr-CH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CH" i="1">
                                      <a:latin typeface="Cambria Math" panose="02040503050406030204" pitchFamily="18" charset="0"/>
                                    </a:rPr>
                                    <m:t>𝜂</m:t>
                                  </m:r>
                                </m:e>
                                <m:sub>
                                  <m:r>
                                    <a:rPr lang="fr-CH" i="1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fr-CH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CH" i="1">
                                      <a:latin typeface="Cambria Math" panose="02040503050406030204" pitchFamily="18" charset="0"/>
                                    </a:rPr>
                                    <m:t>𝜉</m:t>
                                  </m:r>
                                </m:e>
                                <m:sub>
                                  <m:r>
                                    <a:rPr lang="fr-CH" i="1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fr-CH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CH" i="1">
                                      <a:latin typeface="Cambria Math" panose="02040503050406030204" pitchFamily="18" charset="0"/>
                                    </a:rPr>
                                    <m:t>𝜁</m:t>
                                  </m:r>
                                </m:e>
                                <m:sub>
                                  <m:r>
                                    <a:rPr lang="fr-CH" i="1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fr-CH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fr-CH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CH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fr-CH" i="1">
                            <a:latin typeface="Cambria Math" panose="02040503050406030204" pitchFamily="18" charset="0"/>
                          </a:rPr>
                          <m:t>𝑇𝐺</m:t>
                        </m:r>
                      </m:sub>
                      <m:sup>
                        <m:r>
                          <a:rPr lang="fr-CH" i="1">
                            <a:latin typeface="Cambria Math" panose="02040503050406030204" pitchFamily="18" charset="0"/>
                          </a:rPr>
                          <m:t>𝐿𝐺</m:t>
                        </m:r>
                        <m:r>
                          <a:rPr lang="fr-CH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CH" i="1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fr-CH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fr-CH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fr-CH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fr-CH" i="1">
                        <a:latin typeface="Cambria Math" panose="02040503050406030204" pitchFamily="18" charset="0"/>
                      </a:rPr>
                      <m:t> </m:t>
                    </m:r>
                    <m:sSubSup>
                      <m:sSubSupPr>
                        <m:ctrlPr>
                          <a:rPr lang="fr-CH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CH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fr-CH" i="1">
                            <a:latin typeface="Cambria Math" panose="02040503050406030204" pitchFamily="18" charset="0"/>
                          </a:rPr>
                          <m:t>𝐿𝐺</m:t>
                        </m:r>
                        <m:d>
                          <m:dPr>
                            <m:ctrlPr>
                              <a:rPr lang="fr-CH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CH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</m:d>
                      </m:sub>
                      <m:sup>
                        <m:r>
                          <a:rPr lang="fr-CH" i="1">
                            <a:latin typeface="Cambria Math" panose="02040503050406030204" pitchFamily="18" charset="0"/>
                          </a:rPr>
                          <m:t>𝑇𝐺</m:t>
                        </m:r>
                      </m:sup>
                    </m:sSubSup>
                    <m:r>
                      <a:rPr lang="fr-CH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fr-CH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fr-CH" i="1">
                        <a:latin typeface="Cambria Math" panose="02040503050406030204" pitchFamily="18" charset="0"/>
                      </a:rPr>
                      <m:t>  </m:t>
                    </m:r>
                    <m:d>
                      <m:dPr>
                        <m:ctrlPr>
                          <a:rPr lang="fr-CH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fr-CH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fr-CH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CH" i="1">
                                      <a:latin typeface="Cambria Math" panose="02040503050406030204" pitchFamily="18" charset="0"/>
                                    </a:rPr>
                                    <m:t>𝜂</m:t>
                                  </m:r>
                                </m:e>
                                <m:sub>
                                  <m:r>
                                    <a:rPr lang="fr-CH" i="1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fr-CH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CH" i="1">
                                      <a:latin typeface="Cambria Math" panose="02040503050406030204" pitchFamily="18" charset="0"/>
                                    </a:rPr>
                                    <m:t>𝜉</m:t>
                                  </m:r>
                                </m:e>
                                <m:sub>
                                  <m:r>
                                    <a:rPr lang="fr-CH" i="1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fr-CH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CH" i="1">
                                      <a:latin typeface="Cambria Math" panose="02040503050406030204" pitchFamily="18" charset="0"/>
                                    </a:rPr>
                                    <m:t>𝜁</m:t>
                                  </m:r>
                                </m:e>
                                <m:sub>
                                  <m:r>
                                    <a:rPr lang="fr-CH" i="1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fr-CH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fr-CH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CH" dirty="0"/>
                  <a:t>Déviation de la verticale en France 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fr-CH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CH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fr-CH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H" i="1">
                                        <a:latin typeface="Cambria Math" panose="02040503050406030204" pitchFamily="18" charset="0"/>
                                      </a:rPr>
                                      <m:t>𝜂</m:t>
                                    </m:r>
                                  </m:e>
                                  <m:sub>
                                    <m:r>
                                      <a:rPr lang="fr-CH" i="1"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fr-CH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H" i="1">
                                        <a:latin typeface="Cambria Math" panose="02040503050406030204" pitchFamily="18" charset="0"/>
                                      </a:rPr>
                                      <m:t>𝜉</m:t>
                                    </m:r>
                                  </m:e>
                                  <m:sub>
                                    <m:r>
                                      <a:rPr lang="fr-CH" i="1"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fr-CH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H" i="1">
                                        <a:latin typeface="Cambria Math" panose="02040503050406030204" pitchFamily="18" charset="0"/>
                                      </a:rPr>
                                      <m:t>𝜁</m:t>
                                    </m:r>
                                  </m:e>
                                  <m:sub>
                                    <m:r>
                                      <a:rPr lang="fr-CH" i="1"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fr-CH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CH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fr-CH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fr-CH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fr-CH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fr-CH" i="1">
                                      <a:latin typeface="Cambria Math" panose="02040503050406030204" pitchFamily="18" charset="0"/>
                                    </a:rPr>
                                    <m:t>𝑇𝐺</m:t>
                                  </m:r>
                                </m:sub>
                                <m:sup>
                                  <m:r>
                                    <a:rPr lang="fr-CH" i="1">
                                      <a:latin typeface="Cambria Math" panose="02040503050406030204" pitchFamily="18" charset="0"/>
                                    </a:rPr>
                                    <m:t>𝐿𝐺</m:t>
                                  </m:r>
                                  <m:r>
                                    <a:rPr lang="fr-CH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fr-CH" i="1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  <m:r>
                                    <a:rPr lang="fr-CH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bSup>
                              <m:r>
                                <a:rPr lang="fr-CH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CH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fr-CH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Sup>
                                <m:sSubSupPr>
                                  <m:ctrlPr>
                                    <a:rPr lang="fr-CH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fr-CH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fr-CH" i="1">
                                      <a:latin typeface="Cambria Math" panose="02040503050406030204" pitchFamily="18" charset="0"/>
                                    </a:rPr>
                                    <m:t>𝐿𝐺</m:t>
                                  </m:r>
                                  <m:d>
                                    <m:dPr>
                                      <m:ctrlPr>
                                        <a:rPr lang="fr-CH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fr-CH" i="1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</m:d>
                                </m:sub>
                                <m:sup>
                                  <m:r>
                                    <a:rPr lang="fr-CH" i="1">
                                      <a:latin typeface="Cambria Math" panose="02040503050406030204" pitchFamily="18" charset="0"/>
                                    </a:rPr>
                                    <m:t>𝑇𝐺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fr-CH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fr-CH" i="1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fr-CH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fr-CH" i="1">
                          <a:latin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CH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CH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fr-CH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H" i="1">
                                        <a:latin typeface="Cambria Math" panose="02040503050406030204" pitchFamily="18" charset="0"/>
                                      </a:rPr>
                                      <m:t>𝜂</m:t>
                                    </m:r>
                                  </m:e>
                                  <m:sub>
                                    <m:r>
                                      <a:rPr lang="fr-CH" i="1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fr-CH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H" i="1">
                                        <a:latin typeface="Cambria Math" panose="02040503050406030204" pitchFamily="18" charset="0"/>
                                      </a:rPr>
                                      <m:t>𝜉</m:t>
                                    </m:r>
                                  </m:e>
                                  <m:sub>
                                    <m:r>
                                      <a:rPr lang="fr-CH" i="1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fr-CH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H" i="1">
                                        <a:latin typeface="Cambria Math" panose="02040503050406030204" pitchFamily="18" charset="0"/>
                                      </a:rPr>
                                      <m:t>𝜁</m:t>
                                    </m:r>
                                  </m:e>
                                  <m:sub>
                                    <m:r>
                                      <a:rPr lang="fr-CH" i="1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CH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CH" dirty="0"/>
                  <a:t>Paramètre </a:t>
                </a:r>
                <a:r>
                  <a:rPr lang="fr-CH" dirty="0" err="1"/>
                  <a:t>zéta</a:t>
                </a:r>
                <a:r>
                  <a:rPr lang="fr-CH" dirty="0"/>
                  <a:t> (rigoureux) : </a:t>
                </a:r>
              </a:p>
              <a:p>
                <a:pPr algn="ctr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CH">
                        <a:latin typeface="Cambria Math" panose="02040503050406030204" pitchFamily="18" charset="0"/>
                      </a:rPr>
                      <m:t>ζ</m:t>
                    </m:r>
                    <m:r>
                      <a:rPr lang="fr-CH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fr-CH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CH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fr-CH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fr-CH" i="1">
                                <a:latin typeface="Cambria Math" panose="02040503050406030204" pitchFamily="18" charset="0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lang="fr-CH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fr-CH" i="1">
                                    <a:latin typeface="Cambria Math" panose="02040503050406030204" pitchFamily="18" charset="0"/>
                                  </a:rPr>
                                  <m:t>𝑡𝑎𝑛</m:t>
                                </m:r>
                              </m:e>
                              <m:sup>
                                <m:r>
                                  <a:rPr lang="fr-CH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fr-CH" i="1">
                                <a:latin typeface="Cambria Math" panose="02040503050406030204" pitchFamily="18" charset="0"/>
                              </a:rPr>
                              <m:t>𝜂</m:t>
                            </m:r>
                            <m:r>
                              <a:rPr lang="fr-CH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fr-CH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fr-CH" i="1">
                                    <a:latin typeface="Cambria Math" panose="02040503050406030204" pitchFamily="18" charset="0"/>
                                  </a:rPr>
                                  <m:t>𝑡𝑎𝑛</m:t>
                                </m:r>
                              </m:e>
                              <m:sup>
                                <m:r>
                                  <a:rPr lang="fr-CH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fr-CH" i="1">
                                <a:latin typeface="Cambria Math" panose="02040503050406030204" pitchFamily="18" charset="0"/>
                              </a:rPr>
                              <m:t>𝜉</m:t>
                            </m:r>
                          </m:e>
                        </m:rad>
                      </m:den>
                    </m:f>
                  </m:oMath>
                </a14:m>
                <a:r>
                  <a:rPr lang="fr-CH" dirty="0"/>
                  <a:t> = 1</a:t>
                </a:r>
              </a:p>
              <a:p>
                <a:endParaRPr lang="fr-CH" dirty="0"/>
              </a:p>
            </p:txBody>
          </p:sp>
        </mc:Choice>
        <mc:Fallback xmlns="">
          <p:sp>
            <p:nvSpPr>
              <p:cNvPr id="9" name="Espace réservé du text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7"/>
              </p:nvPr>
            </p:nvSpPr>
            <p:spPr>
              <a:xfrm>
                <a:off x="701999" y="3068960"/>
                <a:ext cx="7920000" cy="3287389"/>
              </a:xfrm>
              <a:blipFill>
                <a:blip r:embed="rId4"/>
                <a:stretch>
                  <a:fillRect l="-1617" t="-2407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623692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Développement d’un outil en ligne de transformation de coordonnées géodésiques franco-suisses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Géodésie et SIG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ENSG de Paris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4 étudiants</a:t>
            </a:r>
            <a:endParaRPr lang="fr-CH" sz="2000" dirty="0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1B28DAD0-2E7F-0B49-858C-0AF98DF16341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4" name="Espace réservé du texte 3">
            <a:extLst>
              <a:ext uri="{FF2B5EF4-FFF2-40B4-BE49-F238E27FC236}">
                <a16:creationId xmlns="" xmlns:a16="http://schemas.microsoft.com/office/drawing/2014/main" id="{3C98D178-AF2C-4F51-B210-CE7C0013A3C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35766660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CH" sz="3200" dirty="0"/>
              <a:t>Transformations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CH" dirty="0"/>
              <a:t>Systèmes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7"/>
          </p:nvPr>
        </p:nvSpPr>
        <p:spPr>
          <a:xfrm>
            <a:off x="702000" y="1844674"/>
            <a:ext cx="7920000" cy="4392638"/>
          </a:xfrm>
        </p:spPr>
        <p:txBody>
          <a:bodyPr/>
          <a:lstStyle/>
          <a:p>
            <a:r>
              <a:rPr lang="fr-FR" dirty="0"/>
              <a:t>•	ETRS89 / RGF93 et IGN69</a:t>
            </a:r>
          </a:p>
          <a:p>
            <a:r>
              <a:rPr lang="fr-FR" dirty="0"/>
              <a:t>•	NTF et IGN69</a:t>
            </a:r>
          </a:p>
          <a:p>
            <a:r>
              <a:rPr lang="fr-FR" dirty="0"/>
              <a:t>•	ETRS89 / CHTRS95</a:t>
            </a:r>
          </a:p>
          <a:p>
            <a:r>
              <a:rPr lang="fr-FR" dirty="0"/>
              <a:t>•	CH1903 et NF02</a:t>
            </a:r>
          </a:p>
          <a:p>
            <a:r>
              <a:rPr lang="fr-FR" dirty="0"/>
              <a:t>•	CH1903+ et NF02</a:t>
            </a:r>
          </a:p>
          <a:p>
            <a:r>
              <a:rPr lang="fr-FR" dirty="0"/>
              <a:t>•	CH1903+ et RAN95</a:t>
            </a:r>
          </a:p>
          <a:p>
            <a:endParaRPr lang="fr-CH" dirty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fr-FR" dirty="0">
                <a:sym typeface="Wingdings" panose="05000000000000000000" pitchFamily="2" charset="2"/>
              </a:rPr>
              <a:t>ETRS89 sera notre système commun 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fr-CH" dirty="0">
                <a:sym typeface="Wingdings" panose="05000000000000000000" pitchFamily="2" charset="2"/>
              </a:rPr>
              <a:t>WGS84 ~ </a:t>
            </a:r>
            <a:r>
              <a:rPr lang="fr-CH" dirty="0"/>
              <a:t>ETRS89 = CHTRS95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fr-FR" dirty="0"/>
          </a:p>
          <a:p>
            <a:endParaRPr lang="fr-CH" dirty="0"/>
          </a:p>
          <a:p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1B28DAD0-2E7F-0B49-858C-0AF98DF16341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6" name="Espace réservé du texte 3"/>
          <p:cNvSpPr txBox="1">
            <a:spLocks/>
          </p:cNvSpPr>
          <p:nvPr/>
        </p:nvSpPr>
        <p:spPr>
          <a:xfrm>
            <a:off x="701998" y="5050281"/>
            <a:ext cx="6102249" cy="1656333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dirty="0"/>
              <a:t>Déviation de la verticale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dirty="0" err="1"/>
              <a:t>php</a:t>
            </a:r>
            <a:endParaRPr lang="fr-CH" dirty="0"/>
          </a:p>
          <a:p>
            <a:r>
              <a:rPr lang="fr-CH" dirty="0"/>
              <a:t>Documents géodésique / </a:t>
            </a:r>
            <a:r>
              <a:rPr lang="fr-CH" dirty="0" err="1"/>
              <a:t>Swisstopo</a:t>
            </a:r>
            <a:r>
              <a:rPr lang="fr-CH" dirty="0"/>
              <a:t> / API </a:t>
            </a:r>
            <a:r>
              <a:rPr lang="fr-CH" dirty="0" err="1"/>
              <a:t>Reframe</a:t>
            </a:r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4574899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C:\wamp64\www\ProjetDev\docs\Figure\Schema_transfo_alti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6766" y="3772573"/>
            <a:ext cx="5344795" cy="307086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Espace réservé du texte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CH" sz="3200" dirty="0"/>
              <a:t>Transformations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CH" sz="2400" dirty="0"/>
              <a:t>Systèmes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1B28DAD0-2E7F-0B49-858C-0AF98DF16341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6" name="Image 5"/>
          <p:cNvPicPr/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8" y="1727648"/>
            <a:ext cx="5757164" cy="220912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82488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CH" sz="3200" dirty="0"/>
              <a:t>Programmations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CH" dirty="0"/>
              <a:t>Systèmes suisse planimétriques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1B28DAD0-2E7F-0B49-858C-0AF98DF16341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8" name="Image 7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245" y="1609089"/>
            <a:ext cx="6614160" cy="4747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434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CH" sz="3200" dirty="0"/>
              <a:t>Programmations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CH" dirty="0"/>
              <a:t>Systèmes suisses altimétriques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1B28DAD0-2E7F-0B49-858C-0AF98DF16341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8" name="Image 7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090" y="1592586"/>
            <a:ext cx="7024744" cy="4716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0838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CH" sz="3200" dirty="0"/>
              <a:t>Programmations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CH" dirty="0"/>
              <a:t>Déviation de la verticale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1B28DAD0-2E7F-0B49-858C-0AF98DF16341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6" name="Image 5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69" b="10182"/>
          <a:stretch/>
        </p:blipFill>
        <p:spPr bwMode="auto">
          <a:xfrm>
            <a:off x="1488896" y="1484784"/>
            <a:ext cx="5760720" cy="30480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Espace réservé du texte 3"/>
              <p:cNvSpPr>
                <a:spLocks noGrp="1"/>
              </p:cNvSpPr>
              <p:nvPr>
                <p:ph type="body" sz="quarter" idx="17"/>
              </p:nvPr>
            </p:nvSpPr>
            <p:spPr>
              <a:xfrm>
                <a:off x="702000" y="4077072"/>
                <a:ext cx="7920000" cy="2279277"/>
              </a:xfrm>
            </p:spPr>
            <p:txBody>
              <a:bodyPr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CH" dirty="0"/>
                  <a:t>Vecteur suisse ou français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CH" dirty="0" err="1"/>
                  <a:t>Coord</a:t>
                </a:r>
                <a:r>
                  <a:rPr lang="fr-CH" dirty="0"/>
                  <a:t>. géogr. ETRS89 / </a:t>
                </a:r>
                <a:r>
                  <a:rPr lang="fr-CH" dirty="0" err="1"/>
                  <a:t>Coord</a:t>
                </a:r>
                <a:r>
                  <a:rPr lang="fr-CH" dirty="0"/>
                  <a:t>. géogr. CH1903+ / vecteur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fr-CH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fr-CH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fr-CH" i="1"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</m:mr>
                          <m:mr>
                            <m:e>
                              <m:r>
                                <a:rPr lang="fr-CH" i="1"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</m:e>
                          </m:mr>
                          <m:mr>
                            <m:e>
                              <m:r>
                                <a:rPr lang="fr-CH" i="1">
                                  <a:latin typeface="Cambria Math" panose="02040503050406030204" pitchFamily="18" charset="0"/>
                                </a:rPr>
                                <m:t>𝜁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fr-CH" dirty="0"/>
                  <a:t> </a:t>
                </a:r>
                <a:r>
                  <a:rPr lang="fr-CH" i="1" dirty="0"/>
                  <a:t>[radians]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CH" dirty="0"/>
                  <a:t>Matrice de rotation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H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H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fr-CH" i="1">
                            <a:latin typeface="Cambria Math" panose="02040503050406030204" pitchFamily="18" charset="0"/>
                          </a:rPr>
                          <m:t>𝑅𝑇𝐺</m:t>
                        </m:r>
                        <m:r>
                          <a:rPr lang="fr-CH" i="1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lang="fr-CH" i="1">
                            <a:latin typeface="Cambria Math" panose="02040503050406030204" pitchFamily="18" charset="0"/>
                          </a:rPr>
                          <m:t>𝑅𝐿𝐺</m:t>
                        </m:r>
                      </m:sub>
                    </m:sSub>
                    <m:r>
                      <a:rPr lang="fr-CH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fr-CH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fr-CH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fr-CH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fr-CH" i="1">
                                  <a:latin typeface="Cambria Math" panose="02040503050406030204" pitchFamily="18" charset="0"/>
                                </a:rPr>
                                <m:t>𝑠𝑖𝑛</m:t>
                              </m:r>
                              <m:r>
                                <a:rPr lang="fr-CH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e>
                              <m:r>
                                <a:rPr lang="fr-CH" i="1">
                                  <a:latin typeface="Cambria Math" panose="02040503050406030204" pitchFamily="18" charset="0"/>
                                </a:rPr>
                                <m:t>𝑐𝑜𝑠</m:t>
                              </m:r>
                              <m:r>
                                <a:rPr lang="fr-CH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e>
                              <m:r>
                                <a:rPr lang="fr-CH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fr-CH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fr-CH" i="1">
                                  <a:latin typeface="Cambria Math" panose="02040503050406030204" pitchFamily="18" charset="0"/>
                                </a:rPr>
                                <m:t>𝑠𝑖𝑛</m:t>
                              </m:r>
                              <m:r>
                                <a:rPr lang="fr-CH" i="1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  <m:r>
                                <a:rPr lang="fr-CH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CH" i="1">
                                  <a:latin typeface="Cambria Math" panose="02040503050406030204" pitchFamily="18" charset="0"/>
                                </a:rPr>
                                <m:t>𝑐𝑜𝑠</m:t>
                              </m:r>
                              <m:r>
                                <a:rPr lang="fr-CH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e>
                              <m:r>
                                <a:rPr lang="fr-CH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fr-CH" i="1">
                                  <a:latin typeface="Cambria Math" panose="02040503050406030204" pitchFamily="18" charset="0"/>
                                </a:rPr>
                                <m:t>𝑠𝑖𝑛</m:t>
                              </m:r>
                              <m:r>
                                <a:rPr lang="fr-CH" i="1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  <m:r>
                                <a:rPr lang="fr-CH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CH" i="1">
                                  <a:latin typeface="Cambria Math" panose="02040503050406030204" pitchFamily="18" charset="0"/>
                                </a:rPr>
                                <m:t>𝑐𝑜𝑠</m:t>
                              </m:r>
                              <m:r>
                                <a:rPr lang="fr-CH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e>
                              <m:r>
                                <a:rPr lang="fr-CH" i="1">
                                  <a:latin typeface="Cambria Math" panose="02040503050406030204" pitchFamily="18" charset="0"/>
                                </a:rPr>
                                <m:t>𝑐𝑜𝑠</m:t>
                              </m:r>
                              <m:r>
                                <a:rPr lang="fr-CH" i="1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e>
                          </m:mr>
                          <m:mr>
                            <m:e>
                              <m:r>
                                <a:rPr lang="fr-CH" i="1">
                                  <a:latin typeface="Cambria Math" panose="02040503050406030204" pitchFamily="18" charset="0"/>
                                </a:rPr>
                                <m:t>𝑐𝑜𝑠</m:t>
                              </m:r>
                              <m:r>
                                <a:rPr lang="fr-CH" i="1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  <m:r>
                                <a:rPr lang="fr-CH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CH" i="1">
                                  <a:latin typeface="Cambria Math" panose="02040503050406030204" pitchFamily="18" charset="0"/>
                                </a:rPr>
                                <m:t>𝑐𝑜𝑠</m:t>
                              </m:r>
                              <m:r>
                                <a:rPr lang="fr-CH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e>
                              <m:r>
                                <a:rPr lang="fr-CH" i="1">
                                  <a:latin typeface="Cambria Math" panose="02040503050406030204" pitchFamily="18" charset="0"/>
                                </a:rPr>
                                <m:t>𝑐𝑜𝑠</m:t>
                              </m:r>
                              <m:r>
                                <a:rPr lang="fr-CH" i="1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  <m:r>
                                <a:rPr lang="fr-CH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CH" i="1">
                                  <a:latin typeface="Cambria Math" panose="02040503050406030204" pitchFamily="18" charset="0"/>
                                </a:rPr>
                                <m:t>𝑠𝑖𝑛</m:t>
                              </m:r>
                              <m:r>
                                <a:rPr lang="fr-CH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e>
                              <m:r>
                                <a:rPr lang="fr-CH" i="1">
                                  <a:latin typeface="Cambria Math" panose="02040503050406030204" pitchFamily="18" charset="0"/>
                                </a:rPr>
                                <m:t>𝑠𝑖𝑛</m:t>
                              </m:r>
                              <m:r>
                                <a:rPr lang="fr-CH" i="1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fr-CH" dirty="0"/>
              </a:p>
            </p:txBody>
          </p:sp>
        </mc:Choice>
        <mc:Fallback xmlns="">
          <p:sp>
            <p:nvSpPr>
              <p:cNvPr id="9" name="Espace réservé du text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7"/>
              </p:nvPr>
            </p:nvSpPr>
            <p:spPr>
              <a:xfrm>
                <a:off x="702000" y="4077072"/>
                <a:ext cx="7920000" cy="2279277"/>
              </a:xfrm>
              <a:blipFill>
                <a:blip r:embed="rId4"/>
                <a:stretch>
                  <a:fillRect l="-1617" t="-3476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2195736" y="3212976"/>
            <a:ext cx="1440160" cy="432048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1446190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CH" sz="3200" dirty="0"/>
              <a:t>Gestions d’erreur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dirty="0"/>
              <a:t>Emprise géoïde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dirty="0"/>
              <a:t>Grille des triangles CHENyx06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dirty="0"/>
              <a:t>API </a:t>
            </a:r>
            <a:r>
              <a:rPr lang="fr-CH" dirty="0" err="1"/>
              <a:t>Reframe</a:t>
            </a:r>
            <a:endParaRPr lang="fr-CH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1B28DAD0-2E7F-0B49-858C-0AF98DF16341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635248"/>
      </p:ext>
    </p:extLst>
  </p:cSld>
  <p:clrMapOvr>
    <a:masterClrMapping/>
  </p:clrMapOvr>
</p:sld>
</file>

<file path=ppt/theme/theme1.xml><?xml version="1.0" encoding="utf-8"?>
<a:theme xmlns:a="http://schemas.openxmlformats.org/drawingml/2006/main" name="Presentation-Master-018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HEIG-VD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 anchor="b">
        <a:normAutofit/>
      </a:bodyPr>
      <a:lstStyle>
        <a:defPPr marL="0" marR="0" indent="0" algn="l" defTabSz="457200" rtl="0" eaLnBrk="1" fontAlgn="auto" latinLnBrk="0" hangingPunct="1">
          <a:lnSpc>
            <a:spcPct val="100000"/>
          </a:lnSpc>
          <a:spcBef>
            <a:spcPct val="0"/>
          </a:spcBef>
          <a:spcAft>
            <a:spcPts val="0"/>
          </a:spcAft>
          <a:buClrTx/>
          <a:buSzTx/>
          <a:buFontTx/>
          <a:buNone/>
          <a:tabLst/>
          <a:defRPr kumimoji="0" sz="4000" b="0" i="0" u="none" strike="noStrike" kern="1200" cap="none" spc="0" normalizeH="0" baseline="0" noProof="0" dirty="0" smtClean="0">
            <a:ln>
              <a:noFill/>
            </a:ln>
            <a:solidFill>
              <a:srgbClr val="FF0000"/>
            </a:solidFill>
            <a:effectLst/>
            <a:uLnTx/>
            <a:uFillTx/>
            <a:latin typeface="Arial "/>
            <a:ea typeface="+mj-ea"/>
            <a:cs typeface="Arial 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6123DD21B5CBB45824EDD5C2CB91D56" ma:contentTypeVersion="0" ma:contentTypeDescription="Crée un document." ma:contentTypeScope="" ma:versionID="d55aa097934844bd69722fdd4b4728a7">
  <xsd:schema xmlns:xsd="http://www.w3.org/2001/XMLSchema" xmlns:p="http://schemas.microsoft.com/office/2006/metadata/properties" targetNamespace="http://schemas.microsoft.com/office/2006/metadata/properties" ma:root="true" ma:fieldsID="75019ab185b48580fc336df4da24a70b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 ma:readOnly="true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>
  <documentManagement/>
</p:properties>
</file>

<file path=customXml/itemProps1.xml><?xml version="1.0" encoding="utf-8"?>
<ds:datastoreItem xmlns:ds="http://schemas.openxmlformats.org/officeDocument/2006/customXml" ds:itemID="{6DD729BB-9CDF-404F-9D88-9DB6E57D656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customXml/itemProps2.xml><?xml version="1.0" encoding="utf-8"?>
<ds:datastoreItem xmlns:ds="http://schemas.openxmlformats.org/officeDocument/2006/customXml" ds:itemID="{D9566359-54ED-4185-9739-B7EE564F6AC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537683C-9F63-4C56-9D37-817B591CCD63}">
  <ds:schemaRefs>
    <ds:schemaRef ds:uri="http://purl.org/dc/dcmitype/"/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Presentation-Master-018.potx</Template>
  <TotalTime>822</TotalTime>
  <Words>651</Words>
  <Application>Microsoft Office PowerPoint</Application>
  <PresentationFormat>Affichage à l'écran (4:3)</PresentationFormat>
  <Paragraphs>276</Paragraphs>
  <Slides>22</Slides>
  <Notes>10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22</vt:i4>
      </vt:variant>
    </vt:vector>
  </HeadingPairs>
  <TitlesOfParts>
    <vt:vector size="27" baseType="lpstr">
      <vt:lpstr>Arial</vt:lpstr>
      <vt:lpstr>Calibri</vt:lpstr>
      <vt:lpstr>Cambria Math</vt:lpstr>
      <vt:lpstr>Wingdings</vt:lpstr>
      <vt:lpstr>Presentation-Master-018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>-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HEIG-VD</dc:title>
  <dc:creator>dsads dfsfsd</dc:creator>
  <cp:lastModifiedBy>Bruno DellaCasa</cp:lastModifiedBy>
  <cp:revision>191</cp:revision>
  <dcterms:created xsi:type="dcterms:W3CDTF">2014-12-03T14:35:40Z</dcterms:created>
  <dcterms:modified xsi:type="dcterms:W3CDTF">2018-05-14T09:43:25Z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0x010100B6123DD21B5CBB45824EDD5C2CB91D56</vt:lpwstr>
  </property>
</Properties>
</file>